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9"/>
  </p:notesMasterIdLst>
  <p:sldIdLst>
    <p:sldId id="256" r:id="rId2"/>
    <p:sldId id="339" r:id="rId3"/>
    <p:sldId id="317" r:id="rId4"/>
    <p:sldId id="258" r:id="rId5"/>
    <p:sldId id="340" r:id="rId6"/>
    <p:sldId id="378" r:id="rId7"/>
    <p:sldId id="375" r:id="rId8"/>
    <p:sldId id="377" r:id="rId9"/>
    <p:sldId id="380" r:id="rId10"/>
    <p:sldId id="381" r:id="rId11"/>
    <p:sldId id="268" r:id="rId12"/>
    <p:sldId id="279" r:id="rId13"/>
    <p:sldId id="382" r:id="rId14"/>
    <p:sldId id="383" r:id="rId15"/>
    <p:sldId id="384" r:id="rId16"/>
    <p:sldId id="385" r:id="rId17"/>
    <p:sldId id="314" r:id="rId18"/>
  </p:sldIdLst>
  <p:sldSz cx="9144000" cy="6858000" type="screen4x3"/>
  <p:notesSz cx="6858000" cy="9144000"/>
  <p:embeddedFontLst>
    <p:embeddedFont>
      <p:font typeface="Bebas Neue" panose="020B0604020202020204" charset="0"/>
      <p:regular r:id="rId20"/>
    </p:embeddedFont>
    <p:embeddedFont>
      <p:font typeface="Calibri" panose="020F0502020204030204" pitchFamily="34" charset="0"/>
      <p:regular r:id="rId21"/>
      <p:bold r:id="rId22"/>
      <p:italic r:id="rId23"/>
      <p:boldItalic r:id="rId24"/>
    </p:embeddedFont>
    <p:embeddedFont>
      <p:font typeface="Franklin Gothic" panose="020B0604020202020204" charset="0"/>
      <p:regular r:id="rId25"/>
      <p:bold r:id="rId26"/>
      <p:italic r:id="rId27"/>
      <p:boldItalic r:id="rId28"/>
    </p:embeddedFont>
    <p:embeddedFont>
      <p:font typeface="Roboto Condensed" panose="020B0604020202020204" charset="0"/>
      <p:regular r:id="rId29"/>
      <p:bold r:id="rId30"/>
      <p:italic r:id="rId31"/>
      <p:boldItalic r:id="rId32"/>
    </p:embeddedFont>
    <p:embeddedFont>
      <p:font typeface="Roboto Mon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983A"/>
    <a:srgbClr val="0000DE"/>
    <a:srgbClr val="B94441"/>
    <a:srgbClr val="D96709"/>
    <a:srgbClr val="008000"/>
    <a:srgbClr val="800080"/>
    <a:srgbClr val="9A3836"/>
    <a:srgbClr val="005A58"/>
    <a:srgbClr val="17375E"/>
    <a:srgbClr val="D967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5" autoAdjust="0"/>
    <p:restoredTop sz="81417" autoAdjust="0"/>
  </p:normalViewPr>
  <p:slideViewPr>
    <p:cSldViewPr snapToGrid="0" snapToObjects="1">
      <p:cViewPr varScale="1">
        <p:scale>
          <a:sx n="59" d="100"/>
          <a:sy n="59" d="100"/>
        </p:scale>
        <p:origin x="16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Anidar Bloques PL/SQL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existen dos bloques PL/SQL. En el principal (en color rojo) se declara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v_variable_externa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puede ser usada por ambos bloques. En el bloque interno (en color azul) se declara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v_variable_interna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solo puede ser usada en el bloque interno.</a:t>
            </a:r>
          </a:p>
        </p:txBody>
      </p:sp>
    </p:spTree>
    <p:extLst>
      <p:ext uri="{BB962C8B-B14F-4D97-AF65-F5344CB8AC3E}">
        <p14:creationId xmlns:p14="http://schemas.microsoft.com/office/powerpoint/2010/main" val="477252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Anidar Bloques PL/SQL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genera un bloque PL/SQL anidado para la segunda sentencia SELECT. Por lo tanto, en cada bloque posee su propia sección de Control de Excepciones permitiendo controlar en forma independiente cuando no se encuentren filas en las tablas EMPLOYEES o COUNTRIES.</a:t>
            </a:r>
          </a:p>
        </p:txBody>
      </p:sp>
    </p:spTree>
    <p:extLst>
      <p:ext uri="{BB962C8B-B14F-4D97-AF65-F5344CB8AC3E}">
        <p14:creationId xmlns:p14="http://schemas.microsoft.com/office/powerpoint/2010/main" val="65601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dirty="0">
                <a:solidFill>
                  <a:prstClr val="white"/>
                </a:solidFill>
                <a:latin typeface="Calibri"/>
              </a:rPr>
              <a:t>Ámbito y Visibilidad de la Variable</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PL/SQL las referencias a una variable son resueltas de acuerdo a su alcance y visibilidad dentro de un programa. El ámbito de una variable es aquella parte del programa PL/SQL en la cual la variable es declarada y es accesible. La visibilidad de la variable es la parte del programa donde la variable puede ser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eccedida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sin utilizar un identificador o etiqueta (calificador). </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variables declaradas en un bloque principal se consideran locales a ese bloque y globales para todos sus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sub-bloques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Si una variable global 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re-declarada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sub-bloque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ambas pertenecen al mismo ámbito, sin embargo en el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sub-bloque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tan sólo la variable local es visible porque se debe utilizar un calificador para referenciar a la variable global.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en ambos bloques PL/SQL se declara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fecha_de_cumple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lo tanto, el bloque interno mostrará el valor asignado a su variable 13-May-1992 y en el bloque externo mostrará el valor asignado a su variable 20-Abr-1972.</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p:txBody>
      </p:sp>
    </p:spTree>
    <p:extLst>
      <p:ext uri="{BB962C8B-B14F-4D97-AF65-F5344CB8AC3E}">
        <p14:creationId xmlns:p14="http://schemas.microsoft.com/office/powerpoint/2010/main" val="4283739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dirty="0">
                <a:solidFill>
                  <a:prstClr val="white"/>
                </a:solidFill>
                <a:latin typeface="Calibri"/>
              </a:rPr>
              <a:t>Ámbito y Visibilidad de la Variable</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calificador es un nombre dado a un bloque. Se puede utilizar un calificador para acceder a las variables que tienen un ámbito, pero no son visibles. </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Basados en el mismo ejemplo anterior, si en el bloque interno se desea utilizar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v_fecha_cumple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del bloque principal se debe utilizar una etiqueta que identifique a ese bloque, que en este caso 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bloque_padre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por lo tanto ahora en el bloque interno al referenciar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bloque_padre.v_fecha_cumple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mostrará el valor de la variable del bloque principal y al referencia sólo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v_fecha_cumple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mostrará el valor de la variable definida en el bloque interno.</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p:txBody>
      </p:sp>
    </p:spTree>
    <p:extLst>
      <p:ext uri="{BB962C8B-B14F-4D97-AF65-F5344CB8AC3E}">
        <p14:creationId xmlns:p14="http://schemas.microsoft.com/office/powerpoint/2010/main" val="168850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mn-lt"/>
                <a:ea typeface="Arial"/>
                <a:cs typeface="Calibri" panose="020F0502020204030204" pitchFamily="34" charset="0"/>
                <a:sym typeface="Arial"/>
              </a:rPr>
              <a:t>Unidades Léxicas en</a:t>
            </a:r>
            <a:r>
              <a:rPr lang="es-CL" sz="1200" b="1" i="0" u="none" strike="noStrike" cap="none" baseline="0" dirty="0">
                <a:solidFill>
                  <a:srgbClr val="000000"/>
                </a:solidFill>
                <a:latin typeface="+mn-lt"/>
                <a:ea typeface="Arial"/>
                <a:cs typeface="Calibri" panose="020F0502020204030204" pitchFamily="34" charset="0"/>
                <a:sym typeface="Arial"/>
              </a:rPr>
              <a:t> un Bloque PL/SQL</a:t>
            </a:r>
            <a:endParaRPr lang="es-CL" sz="1200" b="1" i="0" u="none" strike="noStrike" cap="none" dirty="0">
              <a:solidFill>
                <a:srgbClr val="000000"/>
              </a:solidFill>
              <a:effectLst/>
              <a:latin typeface="+mn-lt"/>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mn-lt"/>
                <a:ea typeface="Arial"/>
                <a:cs typeface="Arial"/>
                <a:sym typeface="Arial"/>
              </a:rPr>
              <a:t>Las unidades léxicas son los componentes básicos de cualquier bloque PL/SQL. Incluyen: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Letras(mayúsculas y minúsculas de la A-Z)</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Números (0</a:t>
            </a:r>
            <a:r>
              <a:rPr lang="es-CL" sz="1200" b="0" i="0" u="none" strike="noStrike" cap="none" baseline="0" dirty="0">
                <a:solidFill>
                  <a:srgbClr val="000000"/>
                </a:solidFill>
                <a:effectLst/>
                <a:latin typeface="+mn-lt"/>
                <a:ea typeface="Arial"/>
                <a:cs typeface="Arial"/>
                <a:sym typeface="Arial"/>
              </a:rPr>
              <a:t> al 9)</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baseline="0" dirty="0">
                <a:solidFill>
                  <a:srgbClr val="000000"/>
                </a:solidFill>
                <a:effectLst/>
                <a:latin typeface="+mn-lt"/>
                <a:ea typeface="Arial"/>
                <a:cs typeface="Arial"/>
                <a:sym typeface="Arial"/>
              </a:rPr>
              <a:t>T</a:t>
            </a:r>
            <a:r>
              <a:rPr lang="es-CL" sz="1200" b="0" i="0" u="none" strike="noStrike" cap="none" dirty="0">
                <a:solidFill>
                  <a:srgbClr val="000000"/>
                </a:solidFill>
                <a:effectLst/>
                <a:latin typeface="+mn-lt"/>
                <a:ea typeface="Arial"/>
                <a:cs typeface="Arial"/>
                <a:sym typeface="Arial"/>
              </a:rPr>
              <a:t>abulaciones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Espacios y saltos de línea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Símbolos:</a:t>
            </a:r>
            <a:r>
              <a:rPr lang="es-CL" sz="1200" b="0" i="0" u="none" strike="noStrike" cap="none" baseline="0" dirty="0">
                <a:solidFill>
                  <a:srgbClr val="000000"/>
                </a:solidFill>
                <a:effectLst/>
                <a:latin typeface="+mn-lt"/>
                <a:ea typeface="Arial"/>
                <a:cs typeface="Arial"/>
                <a:sym typeface="Arial"/>
              </a:rPr>
              <a:t> </a:t>
            </a:r>
            <a:r>
              <a:rPr lang="es-CL" sz="1200" dirty="0">
                <a:solidFill>
                  <a:schemeClr val="tx1"/>
                </a:solidFill>
                <a:latin typeface="+mn-lt"/>
                <a:cs typeface="Arial" pitchFamily="34" charset="0"/>
              </a:rPr>
              <a:t>los que pueden</a:t>
            </a:r>
            <a:r>
              <a:rPr lang="es-CL" sz="1200" baseline="0" dirty="0">
                <a:solidFill>
                  <a:schemeClr val="tx1"/>
                </a:solidFill>
                <a:latin typeface="+mn-lt"/>
                <a:cs typeface="Arial" pitchFamily="34" charset="0"/>
              </a:rPr>
              <a:t> ser simples o compuestos</a:t>
            </a:r>
            <a:endParaRPr lang="es-CL" sz="1200" b="0" i="0" u="none" strike="noStrike" cap="none" dirty="0">
              <a:solidFill>
                <a:srgbClr val="000000"/>
              </a:solidFill>
              <a:effectLst/>
              <a:latin typeface="+mn-lt"/>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mn-lt"/>
                <a:ea typeface="Arial"/>
                <a:cs typeface="Arial"/>
                <a:sym typeface="Arial"/>
              </a:rPr>
              <a:t>Se pueden clasificar como: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Identificadores: son empleados para nombrar objetos de programas en PL/SQL</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Delimitadores: es un símbolo simple o compuesto que tiene una función especial en PL/SQL.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Literales: cualquier valor asignado a una variable en forma explícita o textual.</a:t>
            </a:r>
            <a:r>
              <a:rPr lang="es-ES" sz="1200" dirty="0">
                <a:latin typeface="+mn-lt"/>
              </a:rPr>
              <a:t>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Comentarios: texto de aclaración o documentación que se incluye en el bloque.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endParaRPr lang="es-CL" sz="1200" b="0" i="0" u="none" strike="noStrike" cap="none" dirty="0">
              <a:solidFill>
                <a:srgbClr val="000000"/>
              </a:solidFill>
              <a:effectLst/>
              <a:latin typeface="+mn-lt"/>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effectLst/>
                <a:latin typeface="+mn-lt"/>
                <a:ea typeface="Arial"/>
                <a:cs typeface="Arial"/>
                <a:sym typeface="Arial"/>
              </a:rPr>
              <a:t>Los identificadores son utilizados para nombrar unidades dentro de un programa PL/SQL que incluyen: Constantes, Cursores, Variables, Subprogramas, Excepciones y Paquetes. </a:t>
            </a:r>
            <a:r>
              <a:rPr lang="es-ES" sz="1200" dirty="0">
                <a:latin typeface="+mn-lt"/>
              </a:rPr>
              <a:t>PL/SQL no distingue entre mayúsculas y minúsculas para los identificadores. Por ejemplo, los identificadores </a:t>
            </a:r>
            <a:r>
              <a:rPr lang="es-ES" sz="1200" dirty="0" err="1">
                <a:latin typeface="+mn-lt"/>
              </a:rPr>
              <a:t>lastname</a:t>
            </a:r>
            <a:r>
              <a:rPr lang="es-ES" sz="1200" dirty="0">
                <a:latin typeface="+mn-lt"/>
              </a:rPr>
              <a:t>, </a:t>
            </a:r>
            <a:r>
              <a:rPr lang="es-ES" sz="1200" dirty="0" err="1">
                <a:latin typeface="+mn-lt"/>
              </a:rPr>
              <a:t>LastName</a:t>
            </a:r>
            <a:r>
              <a:rPr lang="es-ES" sz="1200" dirty="0">
                <a:latin typeface="+mn-lt"/>
              </a:rPr>
              <a:t> y LASTNAME son los mismos.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ES" sz="1200" b="0" i="0" u="none" strike="noStrike" cap="none" dirty="0">
                <a:solidFill>
                  <a:srgbClr val="000000"/>
                </a:solidFill>
                <a:effectLst/>
                <a:latin typeface="+mn-lt"/>
                <a:ea typeface="Arial"/>
                <a:cs typeface="Arial"/>
                <a:sym typeface="Arial"/>
              </a:rPr>
              <a:t>Los identificadores se pueden clasificar en: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ES" sz="1200" b="0" i="0" u="none" strike="noStrike" cap="none" dirty="0">
                <a:solidFill>
                  <a:srgbClr val="000000"/>
                </a:solidFill>
                <a:effectLst/>
                <a:latin typeface="+mn-lt"/>
                <a:ea typeface="Arial"/>
                <a:cs typeface="Arial"/>
                <a:sym typeface="Arial"/>
              </a:rPr>
              <a:t>Palabras reservadas </a:t>
            </a:r>
            <a:r>
              <a:rPr lang="es-MX" sz="1200" b="0" i="0" u="none" strike="noStrike" cap="none" dirty="0">
                <a:solidFill>
                  <a:srgbClr val="000000"/>
                </a:solidFill>
                <a:effectLst/>
                <a:latin typeface="+mn-lt"/>
                <a:ea typeface="Arial"/>
                <a:cs typeface="Arial"/>
                <a:sym typeface="Arial"/>
              </a:rPr>
              <a:t>y palabras claves: son identificadores que tienen un significado especial en PL/SQL. Ejemplos: ALTER, ANY, HAVING, DROP, </a:t>
            </a:r>
            <a:r>
              <a:rPr lang="es-CL" sz="1200" b="0" i="0" u="none" strike="noStrike" cap="none" dirty="0">
                <a:solidFill>
                  <a:srgbClr val="000000"/>
                </a:solidFill>
                <a:effectLst/>
                <a:latin typeface="+mn-lt"/>
                <a:ea typeface="Arial"/>
                <a:cs typeface="Arial"/>
                <a:sym typeface="Arial"/>
              </a:rPr>
              <a:t>LENGTH, EXCEPTIONS, EXECUTE, ON, PROCEDURE, etc.</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effectLst/>
                <a:latin typeface="+mn-lt"/>
                <a:ea typeface="Arial"/>
                <a:cs typeface="Arial"/>
                <a:sym typeface="Arial"/>
              </a:rPr>
              <a:t>Identificadores predefinidos: se declaran en el </a:t>
            </a:r>
            <a:r>
              <a:rPr lang="es-CL" sz="1200" b="0" i="0" u="none" strike="noStrike" cap="none" dirty="0" err="1">
                <a:solidFill>
                  <a:srgbClr val="000000"/>
                </a:solidFill>
                <a:effectLst/>
                <a:latin typeface="+mn-lt"/>
                <a:ea typeface="Arial"/>
                <a:cs typeface="Arial"/>
                <a:sym typeface="Arial"/>
              </a:rPr>
              <a:t>Package</a:t>
            </a:r>
            <a:r>
              <a:rPr lang="es-CL" sz="1200" b="0" i="0" u="none" strike="noStrike" cap="none" dirty="0">
                <a:solidFill>
                  <a:srgbClr val="000000"/>
                </a:solidFill>
                <a:effectLst/>
                <a:latin typeface="+mn-lt"/>
                <a:ea typeface="Arial"/>
                <a:cs typeface="Arial"/>
                <a:sym typeface="Arial"/>
              </a:rPr>
              <a:t> Predefinido </a:t>
            </a:r>
            <a:r>
              <a:rPr lang="es-ES" sz="1200" dirty="0">
                <a:latin typeface="+mn-lt"/>
              </a:rPr>
              <a:t>STANDARD.  Ejemplo: BFILE, CHAR, DATE, TABLE, TIMESTAMP, VARCHAR2, etc.</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ES" sz="1200" b="0" i="0" u="none" strike="noStrike" cap="none" dirty="0">
                <a:solidFill>
                  <a:srgbClr val="000000"/>
                </a:solidFill>
                <a:effectLst/>
                <a:latin typeface="+mn-lt"/>
                <a:ea typeface="Arial"/>
                <a:cs typeface="Arial"/>
                <a:sym typeface="Arial"/>
              </a:rPr>
              <a:t>Identificadores definidos por el usuario: para definir variables, constantes, cursores, programas PL/SQL propios. Deben comenzar con un letra y pueden incluir números, letras, signo $, signo # y signo _. El nombre del identificador puede tener un máximo de 128 </a:t>
            </a:r>
            <a:r>
              <a:rPr lang="es-ES" sz="1200" b="0" i="0" u="none" strike="noStrike" cap="none" dirty="0" err="1">
                <a:solidFill>
                  <a:srgbClr val="000000"/>
                </a:solidFill>
                <a:effectLst/>
                <a:latin typeface="+mn-lt"/>
                <a:ea typeface="Arial"/>
                <a:cs typeface="Arial"/>
                <a:sym typeface="Arial"/>
              </a:rPr>
              <a:t>caractereres</a:t>
            </a:r>
            <a:r>
              <a:rPr lang="es-ES" sz="1200" b="0" i="0" u="none" strike="noStrike" cap="none" dirty="0">
                <a:solidFill>
                  <a:srgbClr val="000000"/>
                </a:solidFill>
                <a:effectLst/>
                <a:latin typeface="+mn-lt"/>
                <a:ea typeface="Arial"/>
                <a:cs typeface="Arial"/>
                <a:sym typeface="Arial"/>
              </a:rPr>
              <a:t>.</a:t>
            </a:r>
            <a:endParaRPr lang="es-MX" sz="1200" b="0" i="0" u="none" strike="noStrike" cap="none" dirty="0">
              <a:solidFill>
                <a:srgbClr val="000000"/>
              </a:solidFill>
              <a:effectLst/>
              <a:latin typeface="+mn-lt"/>
              <a:ea typeface="Arial"/>
              <a:cs typeface="Arial"/>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MX" sz="1100" b="0" i="0" u="none" strike="noStrike" cap="none" dirty="0">
              <a:solidFill>
                <a:srgbClr val="000000"/>
              </a:solidFill>
              <a:effectLst/>
              <a:latin typeface="Arial"/>
              <a:ea typeface="Arial"/>
              <a:cs typeface="Arial"/>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ES" sz="1200" b="0" i="0" u="none" strike="noStrike" cap="none" dirty="0">
              <a:solidFill>
                <a:srgbClr val="000000"/>
              </a:solidFill>
              <a:effectLst/>
              <a:latin typeface="Calibri" panose="020F0502020204030204" pitchFamily="34" charset="0"/>
              <a:ea typeface="Arial"/>
              <a:cs typeface="Arial"/>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Unidades Léxicas 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un Bloque PL/SQL</a:t>
            </a:r>
            <a:endParaRPr lang="es-CL" sz="1200" b="1"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Los delimitadores</a:t>
            </a:r>
            <a:r>
              <a:rPr lang="es-CL" sz="1200" b="0" i="0" u="none" strike="noStrike" cap="none" baseline="0" dirty="0">
                <a:solidFill>
                  <a:srgbClr val="000000"/>
                </a:solidFill>
                <a:effectLst/>
                <a:latin typeface="Calibri" panose="020F0502020204030204" pitchFamily="34" charset="0"/>
                <a:ea typeface="Arial"/>
                <a:cs typeface="Arial"/>
                <a:sym typeface="Arial"/>
              </a:rPr>
              <a:t> son símbolos simples o </a:t>
            </a:r>
            <a:r>
              <a:rPr lang="es-CL" sz="1200" b="0" i="0" u="none" strike="noStrike" cap="none" dirty="0">
                <a:solidFill>
                  <a:srgbClr val="000000"/>
                </a:solidFill>
                <a:effectLst/>
                <a:latin typeface="Calibri" panose="020F0502020204030204" pitchFamily="34" charset="0"/>
                <a:ea typeface="Arial"/>
                <a:cs typeface="Arial"/>
                <a:sym typeface="Arial"/>
              </a:rPr>
              <a:t>compuestos que tienen una función especial en PL/SQL. </a:t>
            </a:r>
            <a:r>
              <a:rPr lang="es-ES" sz="1200" dirty="0"/>
              <a:t>No se debe insertar ningún otro carácter (incluidos los espacios en blanco) dentro de un delimitador.</a:t>
            </a: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20970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Unidades Léxicas 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un Bloque PL/SQL</a:t>
            </a:r>
            <a:endParaRPr lang="es-CL" sz="1200" b="1"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Un</a:t>
            </a:r>
            <a:r>
              <a:rPr lang="es-CL" sz="1200" b="0" i="0" u="none" strike="noStrike" cap="none" baseline="0" dirty="0">
                <a:solidFill>
                  <a:srgbClr val="000000"/>
                </a:solidFill>
                <a:effectLst/>
                <a:latin typeface="Calibri" panose="020F0502020204030204" pitchFamily="34" charset="0"/>
                <a:ea typeface="Arial"/>
                <a:cs typeface="Arial"/>
                <a:sym typeface="Arial"/>
              </a:rPr>
              <a:t> literal es </a:t>
            </a:r>
            <a:r>
              <a:rPr lang="es-CL" sz="1200" b="0" i="0" u="none" strike="noStrike" cap="none" dirty="0">
                <a:solidFill>
                  <a:srgbClr val="000000"/>
                </a:solidFill>
                <a:effectLst/>
                <a:latin typeface="Calibri" panose="020F0502020204030204" pitchFamily="34" charset="0"/>
                <a:ea typeface="Arial"/>
                <a:cs typeface="Arial"/>
                <a:sym typeface="Arial"/>
              </a:rPr>
              <a:t>cualquier valor asignado a una variable en forma explícita o textual.</a:t>
            </a:r>
            <a:r>
              <a:rPr lang="es-ES" sz="1200" dirty="0"/>
              <a:t> El valor asignado puede ser </a:t>
            </a:r>
            <a:r>
              <a:rPr lang="es-ES" sz="1200" dirty="0" err="1"/>
              <a:t>caracter</a:t>
            </a:r>
            <a:r>
              <a:rPr lang="es-ES" sz="1200" dirty="0"/>
              <a:t>, número, valor booleano fecha. Los literales se clasifican como: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ES" sz="1200" dirty="0"/>
              <a:t>Literales de carácter: tienen el tipo de datos CHAR o VARCHAR2 y, por lo tanto, se denominan literales de carácter (por ejemplo, Juan, Oracle19c).  Como el valor de este</a:t>
            </a:r>
            <a:r>
              <a:rPr lang="es-ES" sz="1200" baseline="0" dirty="0"/>
              <a:t> tipo de literal se debe escribir entre comillas simples, es CASE SENSITIVE.</a:t>
            </a:r>
            <a:endParaRPr lang="es-ES" sz="1200" dirty="0"/>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ES" sz="1200" dirty="0"/>
              <a:t>Literales numéricos: un literal numérico representa un valor entero o real (por ejemplo, 428 y 1.276).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ES" sz="1200" dirty="0"/>
              <a:t>Literales booleanos: los valores que se asignan a las variables booleanas son literales booleanos. TRUE, FALSE y NULL son literales booleanos.</a:t>
            </a:r>
            <a:endParaRPr lang="es-CL" sz="1200" b="0" i="0" u="none" strike="noStrike" cap="none" dirty="0">
              <a:solidFill>
                <a:srgbClr val="000000"/>
              </a:solidFill>
              <a:effectLst/>
              <a:latin typeface="Calibri" panose="020F0502020204030204" pitchFamily="34" charset="0"/>
              <a:ea typeface="Arial"/>
              <a:cs typeface="Arial"/>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64931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Unidades Léxicas 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un Bloque PL/SQL</a:t>
            </a:r>
            <a:endParaRPr lang="es-CL" sz="1200" b="1" i="0" u="none" strike="noStrike" cap="none" baseline="0" dirty="0">
              <a:solidFill>
                <a:srgbClr val="000000"/>
              </a:solidFill>
              <a:effectLst/>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spcBef>
                <a:spcPct val="0"/>
              </a:spcBef>
              <a:buNone/>
            </a:pPr>
            <a:r>
              <a:rPr lang="es-CL" sz="1200" b="0" i="0" u="none" strike="noStrike" cap="none" baseline="0" dirty="0">
                <a:solidFill>
                  <a:srgbClr val="000000"/>
                </a:solidFill>
                <a:effectLst/>
                <a:latin typeface="Calibri" panose="020F0502020204030204" pitchFamily="34" charset="0"/>
                <a:ea typeface="Arial"/>
                <a:cs typeface="Arial"/>
                <a:sym typeface="Arial"/>
              </a:rPr>
              <a:t>Un comentario es un texto</a:t>
            </a:r>
            <a:r>
              <a:rPr lang="es-CL" sz="1200" b="0" i="0" u="none" strike="noStrike" cap="none" dirty="0">
                <a:solidFill>
                  <a:srgbClr val="000000"/>
                </a:solidFill>
                <a:effectLst/>
                <a:latin typeface="Calibri" panose="020F0502020204030204" pitchFamily="34" charset="0"/>
                <a:ea typeface="Arial"/>
                <a:cs typeface="Arial"/>
                <a:sym typeface="Arial"/>
              </a:rPr>
              <a:t> de aclaración o documentación que se incluye en el bloque. Es una buena práctica de programación explicar lo que se intenta lograr en el</a:t>
            </a:r>
            <a:r>
              <a:rPr lang="es-CL" sz="1200" b="0" i="0" u="none" strike="noStrike" cap="none" baseline="0" dirty="0">
                <a:solidFill>
                  <a:srgbClr val="000000"/>
                </a:solidFill>
                <a:effectLst/>
                <a:latin typeface="Calibri" panose="020F0502020204030204" pitchFamily="34" charset="0"/>
                <a:ea typeface="Arial"/>
                <a:cs typeface="Arial"/>
                <a:sym typeface="Arial"/>
              </a:rPr>
              <a:t> código que se escribe. </a:t>
            </a:r>
            <a:r>
              <a:rPr lang="es-CL" sz="1200" b="0" i="0" u="none" strike="noStrike" cap="none" dirty="0">
                <a:solidFill>
                  <a:srgbClr val="000000"/>
                </a:solidFill>
                <a:effectLst/>
                <a:latin typeface="Calibri" panose="020F0502020204030204" pitchFamily="34" charset="0"/>
                <a:ea typeface="Arial"/>
                <a:cs typeface="Arial"/>
                <a:sym typeface="Arial"/>
              </a:rPr>
              <a:t>Cuando se incluye un comentario en un bloque PL/SQL, el compilador no interpreta estas instrucciones. Se utilizan:</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dirty="0">
                <a:solidFill>
                  <a:srgbClr val="000000"/>
                </a:solidFill>
                <a:effectLst/>
                <a:latin typeface="Calibri" panose="020F0502020204030204" pitchFamily="34" charset="0"/>
                <a:ea typeface="Arial"/>
                <a:cs typeface="Arial"/>
                <a:sym typeface="Arial"/>
              </a:rPr>
              <a:t>Dos guiones (-) para realizar comentario de una sola línea.</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baseline="0" dirty="0">
                <a:solidFill>
                  <a:srgbClr val="000000"/>
                </a:solidFill>
                <a:effectLst/>
                <a:latin typeface="Calibri" panose="020F0502020204030204" pitchFamily="34" charset="0"/>
                <a:ea typeface="Arial"/>
                <a:cs typeface="Arial"/>
                <a:sym typeface="Arial"/>
              </a:rPr>
              <a:t>Los delimitadores de inicio y final (</a:t>
            </a:r>
            <a:r>
              <a:rPr lang="es-CL" sz="1200" b="0" i="0" u="none" strike="noStrike" cap="none" dirty="0">
                <a:solidFill>
                  <a:srgbClr val="000000"/>
                </a:solidFill>
                <a:effectLst/>
                <a:latin typeface="Calibri" panose="020F0502020204030204" pitchFamily="34" charset="0"/>
                <a:ea typeface="Arial"/>
                <a:cs typeface="Arial"/>
                <a:sym typeface="Arial"/>
              </a:rPr>
              <a:t>/ *   * /)  para realizar comentarios de varias líneas.</a:t>
            </a:r>
          </a:p>
          <a:p>
            <a:pPr marL="0" indent="0" algn="just" eaLnBrk="1" hangingPunct="1">
              <a:lnSpc>
                <a:spcPct val="90000"/>
              </a:lnSpc>
              <a:spcBef>
                <a:spcPct val="0"/>
              </a:spcBef>
              <a:buFont typeface="Arial" panose="020B0604020202020204" pitchFamily="34" charset="0"/>
              <a:buNone/>
            </a:pPr>
            <a:r>
              <a:rPr lang="es-CL" sz="1200" b="0" i="0" u="none" strike="noStrike" cap="none" dirty="0">
                <a:solidFill>
                  <a:srgbClr val="000000"/>
                </a:solidFill>
                <a:effectLst/>
                <a:latin typeface="Calibri" panose="020F0502020204030204" pitchFamily="34" charset="0"/>
                <a:ea typeface="Arial"/>
                <a:cs typeface="Arial"/>
                <a:sym typeface="Arial"/>
              </a:rPr>
              <a:t>En pruebas que</a:t>
            </a:r>
            <a:r>
              <a:rPr lang="es-CL" sz="1200" b="0" i="0" u="none" strike="noStrike" cap="none" baseline="0" dirty="0">
                <a:solidFill>
                  <a:srgbClr val="000000"/>
                </a:solidFill>
                <a:effectLst/>
                <a:latin typeface="Calibri" panose="020F0502020204030204" pitchFamily="34" charset="0"/>
                <a:ea typeface="Arial"/>
                <a:cs typeface="Arial"/>
                <a:sym typeface="Arial"/>
              </a:rPr>
              <a:t> se realizan </a:t>
            </a:r>
            <a:r>
              <a:rPr lang="es-CL" sz="1200" b="0" i="0" u="none" strike="noStrike" cap="none" dirty="0">
                <a:solidFill>
                  <a:srgbClr val="000000"/>
                </a:solidFill>
                <a:effectLst/>
                <a:latin typeface="Calibri" panose="020F0502020204030204" pitchFamily="34" charset="0"/>
                <a:ea typeface="Arial"/>
                <a:cs typeface="Arial"/>
                <a:sym typeface="Arial"/>
              </a:rPr>
              <a:t>de bloques PL/SQL,</a:t>
            </a:r>
            <a:r>
              <a:rPr lang="es-CL" sz="1200" b="0" i="0" u="none" strike="noStrike" cap="none" baseline="0" dirty="0">
                <a:solidFill>
                  <a:srgbClr val="000000"/>
                </a:solidFill>
                <a:effectLst/>
                <a:latin typeface="Calibri" panose="020F0502020204030204" pitchFamily="34" charset="0"/>
                <a:ea typeface="Arial"/>
                <a:cs typeface="Arial"/>
                <a:sym typeface="Arial"/>
              </a:rPr>
              <a:t> los comentarios también se usan para ir viendo los resultados que se producen y/o poder ver que línea(s) de código están produciendo algún error.</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2214362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Operadores </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PL/SQL</a:t>
            </a:r>
            <a:endParaRPr lang="es-CL" sz="1200" b="1"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effectLst/>
                <a:latin typeface="Calibri" panose="020F0502020204030204" pitchFamily="34" charset="0"/>
                <a:ea typeface="Arial"/>
                <a:cs typeface="Arial"/>
                <a:sym typeface="Arial"/>
              </a:rPr>
              <a:t>Las operaciones dentro de una expresión son realizadas en un orden particular dependiendo de su precedencia (prioridad) el que puede ser cambiado utilizando paréntesis. El orden predeterminado de las operaciones de alta a baja prioridad es la siguiente:</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 : Exponenciación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 / : Multiplicación, división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 , -, || :  suma, resta, </a:t>
            </a:r>
            <a:r>
              <a:rPr lang="es-MX" sz="1200" b="0" i="0" u="none" strike="noStrike" cap="none" dirty="0" err="1">
                <a:solidFill>
                  <a:srgbClr val="000000"/>
                </a:solidFill>
                <a:effectLst/>
                <a:latin typeface="Calibri" panose="020F0502020204030204" pitchFamily="34" charset="0"/>
                <a:ea typeface="Arial"/>
                <a:cs typeface="Arial"/>
                <a:sym typeface="Arial"/>
              </a:rPr>
              <a:t>cocatenación</a:t>
            </a:r>
            <a:endParaRPr lang="es-MX" sz="1200" b="0" i="0" u="none" strike="noStrike" cap="none" dirty="0">
              <a:solidFill>
                <a:srgbClr val="000000"/>
              </a:solidFill>
              <a:effectLst/>
              <a:latin typeface="Calibri" panose="020F0502020204030204" pitchFamily="34" charset="0"/>
              <a:ea typeface="Arial"/>
              <a:cs typeface="Arial"/>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 &lt;, &gt;, &lt;=, &gt;=, &lt;&gt;, !=, IS NULL, LIKE, BETWEEN, IN : Comparación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NOT : Negación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AND : Conjunción</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Arial"/>
                <a:sym typeface="Arial"/>
              </a:rPr>
              <a:t>OR : inclusión</a:t>
            </a:r>
          </a:p>
        </p:txBody>
      </p:sp>
    </p:spTree>
    <p:extLst>
      <p:ext uri="{BB962C8B-B14F-4D97-AF65-F5344CB8AC3E}">
        <p14:creationId xmlns:p14="http://schemas.microsoft.com/office/powerpoint/2010/main" val="68186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Operadores PL/SQL</a:t>
            </a:r>
            <a:endParaRPr lang="es-CL" sz="1200" b="1" i="0" u="none" strike="noStrike" cap="none" baseline="0" dirty="0">
              <a:solidFill>
                <a:srgbClr val="000000"/>
              </a:solidFill>
              <a:effectLst/>
              <a:latin typeface="Calibri" panose="020F0502020204030204" pitchFamily="34" charset="0"/>
              <a:ea typeface="Arial"/>
              <a:cs typeface="Calibri" panose="020F0502020204030204" pitchFamily="34" charset="0"/>
              <a:sym typeface="Arial"/>
            </a:endParaRPr>
          </a:p>
          <a:p>
            <a:pPr marL="0" indent="0" algn="just" eaLnBrk="1" hangingPunct="1">
              <a:lnSpc>
                <a:spcPct val="90000"/>
              </a:lnSpc>
              <a:spcBef>
                <a:spcPct val="0"/>
              </a:spcBef>
              <a:buNone/>
            </a:pPr>
            <a:r>
              <a:rPr lang="es-MX" sz="1200" b="0" i="0" u="none" strike="noStrike" cap="none" baseline="0" dirty="0">
                <a:solidFill>
                  <a:srgbClr val="000000"/>
                </a:solidFill>
                <a:effectLst/>
                <a:latin typeface="Calibri" panose="020F0502020204030204" pitchFamily="34" charset="0"/>
                <a:ea typeface="Arial"/>
                <a:cs typeface="Arial"/>
                <a:sym typeface="Arial"/>
              </a:rPr>
              <a:t>En el ejemplo, se incrementa el valor actual de la variable  </a:t>
            </a:r>
            <a:r>
              <a:rPr lang="es-MX" sz="1200" b="0" i="0" u="none" strike="noStrike" cap="none" baseline="0" dirty="0" err="1">
                <a:solidFill>
                  <a:srgbClr val="000000"/>
                </a:solidFill>
                <a:effectLst/>
                <a:latin typeface="Calibri" panose="020F0502020204030204" pitchFamily="34" charset="0"/>
                <a:ea typeface="Arial"/>
                <a:cs typeface="Arial"/>
                <a:sym typeface="Arial"/>
              </a:rPr>
              <a:t>v_loop_cuenta</a:t>
            </a:r>
            <a:r>
              <a:rPr lang="es-MX" sz="1200" b="0" i="0" u="none" strike="noStrike" cap="none" baseline="0" dirty="0">
                <a:solidFill>
                  <a:srgbClr val="000000"/>
                </a:solidFill>
                <a:effectLst/>
                <a:latin typeface="Calibri" panose="020F0502020204030204" pitchFamily="34" charset="0"/>
                <a:ea typeface="Arial"/>
                <a:cs typeface="Arial"/>
                <a:sym typeface="Arial"/>
              </a:rPr>
              <a:t> en 1, se </a:t>
            </a:r>
            <a:r>
              <a:rPr lang="es-MX" sz="1200" b="0" i="0" u="none" strike="noStrike" cap="none" baseline="0" dirty="0" err="1">
                <a:solidFill>
                  <a:srgbClr val="000000"/>
                </a:solidFill>
                <a:effectLst/>
                <a:latin typeface="Calibri" panose="020F0502020204030204" pitchFamily="34" charset="0"/>
                <a:ea typeface="Arial"/>
                <a:cs typeface="Arial"/>
                <a:sym typeface="Arial"/>
              </a:rPr>
              <a:t>setea</a:t>
            </a:r>
            <a:r>
              <a:rPr lang="es-MX" sz="1200" b="0" i="0" u="none" strike="noStrike" cap="none" baseline="0" dirty="0">
                <a:solidFill>
                  <a:srgbClr val="000000"/>
                </a:solidFill>
                <a:effectLst/>
                <a:latin typeface="Calibri" panose="020F0502020204030204" pitchFamily="34" charset="0"/>
                <a:ea typeface="Arial"/>
                <a:cs typeface="Arial"/>
                <a:sym typeface="Arial"/>
              </a:rPr>
              <a:t> el valor de un </a:t>
            </a:r>
            <a:r>
              <a:rPr lang="es-MX" sz="1200" b="0" i="0" u="none" strike="noStrike" cap="none" baseline="0" dirty="0" err="1">
                <a:solidFill>
                  <a:srgbClr val="000000"/>
                </a:solidFill>
                <a:effectLst/>
                <a:latin typeface="Calibri" panose="020F0502020204030204" pitchFamily="34" charset="0"/>
                <a:ea typeface="Arial"/>
                <a:cs typeface="Arial"/>
                <a:sym typeface="Arial"/>
              </a:rPr>
              <a:t>Flag</a:t>
            </a:r>
            <a:r>
              <a:rPr lang="es-MX" sz="1200" b="0" i="0" u="none" strike="noStrike" cap="none" baseline="0" dirty="0">
                <a:solidFill>
                  <a:srgbClr val="000000"/>
                </a:solidFill>
                <a:effectLst/>
                <a:latin typeface="Calibri" panose="020F0502020204030204" pitchFamily="34" charset="0"/>
                <a:ea typeface="Arial"/>
                <a:cs typeface="Arial"/>
                <a:sym typeface="Arial"/>
              </a:rPr>
              <a:t> </a:t>
            </a:r>
            <a:r>
              <a:rPr lang="es-MX" sz="1200" b="0" i="0" u="none" strike="noStrike" cap="none" baseline="0" dirty="0" err="1">
                <a:solidFill>
                  <a:srgbClr val="000000"/>
                </a:solidFill>
                <a:effectLst/>
                <a:latin typeface="Calibri" panose="020F0502020204030204" pitchFamily="34" charset="0"/>
                <a:ea typeface="Arial"/>
                <a:cs typeface="Arial"/>
                <a:sym typeface="Arial"/>
              </a:rPr>
              <a:t>Boolean</a:t>
            </a:r>
            <a:r>
              <a:rPr lang="es-MX" sz="1200" b="0" i="0" u="none" strike="noStrike" cap="none" baseline="0" dirty="0">
                <a:solidFill>
                  <a:srgbClr val="000000"/>
                </a:solidFill>
                <a:effectLst/>
                <a:latin typeface="Calibri" panose="020F0502020204030204" pitchFamily="34" charset="0"/>
                <a:ea typeface="Arial"/>
                <a:cs typeface="Arial"/>
                <a:sym typeface="Arial"/>
              </a:rPr>
              <a:t> a la variable </a:t>
            </a:r>
            <a:r>
              <a:rPr lang="es-MX" sz="1200" b="0" i="0" u="none" strike="noStrike" cap="none" baseline="0" dirty="0" err="1">
                <a:solidFill>
                  <a:srgbClr val="000000"/>
                </a:solidFill>
                <a:effectLst/>
                <a:latin typeface="Calibri" panose="020F0502020204030204" pitchFamily="34" charset="0"/>
                <a:ea typeface="Arial"/>
                <a:cs typeface="Arial"/>
                <a:sym typeface="Arial"/>
              </a:rPr>
              <a:t>v_buen_salario</a:t>
            </a:r>
            <a:r>
              <a:rPr lang="es-MX" sz="1200" b="0" i="0" u="none" strike="noStrike" cap="none" baseline="0" dirty="0">
                <a:solidFill>
                  <a:srgbClr val="000000"/>
                </a:solidFill>
                <a:effectLst/>
                <a:latin typeface="Calibri" panose="020F0502020204030204" pitchFamily="34" charset="0"/>
                <a:ea typeface="Arial"/>
                <a:cs typeface="Arial"/>
                <a:sym typeface="Arial"/>
              </a:rPr>
              <a:t> dependiendo del valor de la variable </a:t>
            </a:r>
            <a:r>
              <a:rPr lang="es-MX" sz="1200" b="0" i="0" u="none" strike="noStrike" cap="none" baseline="0" dirty="0" err="1">
                <a:solidFill>
                  <a:srgbClr val="000000"/>
                </a:solidFill>
                <a:effectLst/>
                <a:latin typeface="Calibri" panose="020F0502020204030204" pitchFamily="34" charset="0"/>
                <a:ea typeface="Arial"/>
                <a:cs typeface="Arial"/>
                <a:sym typeface="Arial"/>
              </a:rPr>
              <a:t>v_salario</a:t>
            </a:r>
            <a:r>
              <a:rPr lang="es-MX" sz="1200" b="0" i="0" u="none" strike="noStrike" cap="none" baseline="0" dirty="0">
                <a:solidFill>
                  <a:srgbClr val="000000"/>
                </a:solidFill>
                <a:effectLst/>
                <a:latin typeface="Calibri" panose="020F0502020204030204" pitchFamily="34" charset="0"/>
                <a:ea typeface="Arial"/>
                <a:cs typeface="Arial"/>
                <a:sym typeface="Arial"/>
              </a:rPr>
              <a:t>. Finalmente, la variable mensaje contendrá el mensaje El nuevo salario es: concatenado al resultado de multiplicar el </a:t>
            </a:r>
            <a:r>
              <a:rPr lang="es-MX" sz="1200" b="0" i="0" u="none" strike="noStrike" cap="none" baseline="0" dirty="0" err="1">
                <a:solidFill>
                  <a:srgbClr val="000000"/>
                </a:solidFill>
                <a:effectLst/>
                <a:latin typeface="Calibri" panose="020F0502020204030204" pitchFamily="34" charset="0"/>
                <a:ea typeface="Arial"/>
                <a:cs typeface="Arial"/>
                <a:sym typeface="Arial"/>
              </a:rPr>
              <a:t>v_salario</a:t>
            </a:r>
            <a:r>
              <a:rPr lang="es-MX" sz="1200" b="0" i="0" u="none" strike="noStrike" cap="none" baseline="0" dirty="0">
                <a:solidFill>
                  <a:srgbClr val="000000"/>
                </a:solidFill>
                <a:effectLst/>
                <a:latin typeface="Calibri" panose="020F0502020204030204" pitchFamily="34" charset="0"/>
                <a:ea typeface="Arial"/>
                <a:cs typeface="Arial"/>
                <a:sym typeface="Arial"/>
              </a:rPr>
              <a:t> por 1.15.</a:t>
            </a:r>
          </a:p>
        </p:txBody>
      </p:sp>
    </p:spTree>
    <p:extLst>
      <p:ext uri="{BB962C8B-B14F-4D97-AF65-F5344CB8AC3E}">
        <p14:creationId xmlns:p14="http://schemas.microsoft.com/office/powerpoint/2010/main" val="2352037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Anidar Bloques PL/SQL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de las ventajas que PL/SQL tiene sobre SQL es la posibilidad de anidar sentencias. Si la sección ejecutable (BEGIN …. END) tiene código de  muchas funcionalidades de lógica relacionadas, se puede separar la sección ejecutable en bloques más pequeños. La sección de excepción también puede contener bloques anidados. </a:t>
            </a:r>
          </a:p>
        </p:txBody>
      </p:sp>
    </p:spTree>
    <p:extLst>
      <p:ext uri="{BB962C8B-B14F-4D97-AF65-F5344CB8AC3E}">
        <p14:creationId xmlns:p14="http://schemas.microsoft.com/office/powerpoint/2010/main" val="1947518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458817" y="2487700"/>
            <a:ext cx="5429758" cy="2891100"/>
          </a:xfrm>
          <a:prstGeom prst="rect">
            <a:avLst/>
          </a:prstGeom>
        </p:spPr>
        <p:txBody>
          <a:bodyPr spcFirstLastPara="1" wrap="square" lIns="91425" tIns="45700" rIns="91425" bIns="45700" anchor="b" anchorCtr="0">
            <a:noAutofit/>
          </a:bodyPr>
          <a:lstStyle/>
          <a:p>
            <a:pPr lvl="0"/>
            <a:r>
              <a:rPr lang="es-CL" sz="5800" b="1" dirty="0"/>
              <a:t>Unidades </a:t>
            </a:r>
            <a:br>
              <a:rPr lang="es-CL" sz="5800" b="1" dirty="0"/>
            </a:br>
            <a:r>
              <a:rPr lang="es-CL" sz="5800" b="1" dirty="0"/>
              <a:t>Léxicas y Bloques PL/SQL Anidados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Operadores PL/SQL</a:t>
            </a: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720373" y="1575902"/>
            <a:ext cx="7826417" cy="280076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err="1">
                <a:latin typeface="Calibri" panose="020F0502020204030204" pitchFamily="34" charset="0"/>
              </a:rPr>
              <a:t>v_loop_cuenta</a:t>
            </a:r>
            <a:r>
              <a:rPr lang="en-US" sz="1600" b="1" dirty="0">
                <a:latin typeface="Calibri" panose="020F0502020204030204" pitchFamily="34" charset="0"/>
              </a:rPr>
              <a:t>  NUMBER(3):=0;</a:t>
            </a:r>
          </a:p>
          <a:p>
            <a:pPr>
              <a:defRPr/>
            </a:pPr>
            <a:r>
              <a:rPr lang="en-US" sz="1600" b="1" dirty="0" err="1">
                <a:latin typeface="Calibri" panose="020F0502020204030204" pitchFamily="34" charset="0"/>
              </a:rPr>
              <a:t>v_buen_sal</a:t>
            </a:r>
            <a:r>
              <a:rPr lang="en-US" sz="1600" b="1" dirty="0">
                <a:latin typeface="Calibri" panose="020F0502020204030204" pitchFamily="34" charset="0"/>
              </a:rPr>
              <a:t>     BOOLEAN;</a:t>
            </a:r>
          </a:p>
          <a:p>
            <a:pPr>
              <a:defRPr/>
            </a:pPr>
            <a:r>
              <a:rPr lang="en-US" sz="1600" b="1" dirty="0" err="1">
                <a:latin typeface="Calibri" panose="020F0502020204030204" pitchFamily="34" charset="0"/>
              </a:rPr>
              <a:t>v_mensaje</a:t>
            </a:r>
            <a:r>
              <a:rPr lang="en-US" sz="1600" b="1" dirty="0">
                <a:latin typeface="Calibri" panose="020F0502020204030204" pitchFamily="34" charset="0"/>
              </a:rPr>
              <a:t>      VARCHAR2(40);</a:t>
            </a:r>
          </a:p>
          <a:p>
            <a:pPr>
              <a:defRPr/>
            </a:pPr>
            <a:r>
              <a:rPr lang="en-US" sz="1600" b="1" dirty="0" err="1">
                <a:latin typeface="Calibri" panose="020F0502020204030204" pitchFamily="34" charset="0"/>
              </a:rPr>
              <a:t>v_salario</a:t>
            </a:r>
            <a:r>
              <a:rPr lang="en-US" sz="1600" b="1" dirty="0">
                <a:latin typeface="Calibri" panose="020F0502020204030204" pitchFamily="34" charset="0"/>
              </a:rPr>
              <a:t>      NUMBER(8):=8000;</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err="1">
                <a:solidFill>
                  <a:srgbClr val="C00000"/>
                </a:solidFill>
                <a:latin typeface="Calibri" panose="020F0502020204030204" pitchFamily="34" charset="0"/>
              </a:rPr>
              <a:t>v_loop_cuenta</a:t>
            </a:r>
            <a:r>
              <a:rPr lang="en-US" sz="1600" b="1" dirty="0">
                <a:solidFill>
                  <a:srgbClr val="C00000"/>
                </a:solidFill>
                <a:latin typeface="Calibri" panose="020F0502020204030204" pitchFamily="34" charset="0"/>
              </a:rPr>
              <a:t>  :=  </a:t>
            </a:r>
            <a:r>
              <a:rPr lang="en-US" sz="1600" b="1" dirty="0" err="1">
                <a:solidFill>
                  <a:srgbClr val="C00000"/>
                </a:solidFill>
                <a:latin typeface="Calibri" panose="020F0502020204030204" pitchFamily="34" charset="0"/>
              </a:rPr>
              <a:t>v_loop_cuenta</a:t>
            </a:r>
            <a:r>
              <a:rPr lang="en-US" sz="1600" b="1" dirty="0">
                <a:solidFill>
                  <a:srgbClr val="C00000"/>
                </a:solidFill>
                <a:latin typeface="Calibri" panose="020F0502020204030204" pitchFamily="34" charset="0"/>
              </a:rPr>
              <a:t> + 1</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err="1">
                <a:solidFill>
                  <a:srgbClr val="0000DE"/>
                </a:solidFill>
                <a:latin typeface="Calibri" panose="020F0502020204030204" pitchFamily="34" charset="0"/>
              </a:rPr>
              <a:t>v_buen_sal</a:t>
            </a:r>
            <a:r>
              <a:rPr lang="en-US" sz="1600" b="1" dirty="0">
                <a:solidFill>
                  <a:srgbClr val="0000DE"/>
                </a:solidFill>
                <a:latin typeface="Calibri" panose="020F0502020204030204" pitchFamily="34" charset="0"/>
              </a:rPr>
              <a:t> := </a:t>
            </a:r>
            <a:r>
              <a:rPr lang="en-US" sz="1600" b="1" dirty="0" err="1">
                <a:solidFill>
                  <a:srgbClr val="0000DE"/>
                </a:solidFill>
                <a:latin typeface="Calibri" panose="020F0502020204030204" pitchFamily="34" charset="0"/>
              </a:rPr>
              <a:t>v_salario</a:t>
            </a:r>
            <a:r>
              <a:rPr lang="en-US" sz="1600" b="1" dirty="0">
                <a:solidFill>
                  <a:srgbClr val="0000DE"/>
                </a:solidFill>
                <a:latin typeface="Calibri" panose="020F0502020204030204" pitchFamily="34" charset="0"/>
              </a:rPr>
              <a:t> BETWEEN 50000 AND 150000</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err="1">
                <a:solidFill>
                  <a:srgbClr val="008000"/>
                </a:solidFill>
                <a:latin typeface="Calibri" panose="020F0502020204030204" pitchFamily="34" charset="0"/>
              </a:rPr>
              <a:t>v_mensaje</a:t>
            </a:r>
            <a:r>
              <a:rPr lang="en-US" sz="1600" b="1" dirty="0">
                <a:solidFill>
                  <a:srgbClr val="008000"/>
                </a:solidFill>
                <a:latin typeface="Calibri" panose="020F0502020204030204" pitchFamily="34" charset="0"/>
              </a:rPr>
              <a:t> := 'El nuevo </a:t>
            </a:r>
            <a:r>
              <a:rPr lang="en-US" sz="1600" b="1" dirty="0" err="1">
                <a:solidFill>
                  <a:srgbClr val="008000"/>
                </a:solidFill>
                <a:latin typeface="Calibri" panose="020F0502020204030204" pitchFamily="34" charset="0"/>
              </a:rPr>
              <a:t>salario</a:t>
            </a:r>
            <a:r>
              <a:rPr lang="en-US" sz="1600" b="1" dirty="0">
                <a:solidFill>
                  <a:srgbClr val="008000"/>
                </a:solidFill>
                <a:latin typeface="Calibri" panose="020F0502020204030204" pitchFamily="34" charset="0"/>
              </a:rPr>
              <a:t> es: ' || </a:t>
            </a:r>
            <a:r>
              <a:rPr lang="en-US" sz="1600" b="1" dirty="0" err="1">
                <a:solidFill>
                  <a:srgbClr val="008000"/>
                </a:solidFill>
                <a:latin typeface="Calibri" panose="020F0502020204030204" pitchFamily="34" charset="0"/>
              </a:rPr>
              <a:t>v_salario</a:t>
            </a:r>
            <a:r>
              <a:rPr lang="en-US" sz="1600" b="1" dirty="0">
                <a:solidFill>
                  <a:srgbClr val="008000"/>
                </a:solidFill>
                <a:latin typeface="Calibri" panose="020F0502020204030204" pitchFamily="34" charset="0"/>
              </a:rPr>
              <a:t> * 1.15</a:t>
            </a:r>
            <a:r>
              <a:rPr lang="en-US" sz="1600" b="1" dirty="0">
                <a:latin typeface="Calibri" panose="020F0502020204030204" pitchFamily="34" charset="0"/>
              </a:rPr>
              <a:t>;</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spTree>
    <p:extLst>
      <p:ext uri="{BB962C8B-B14F-4D97-AF65-F5344CB8AC3E}">
        <p14:creationId xmlns:p14="http://schemas.microsoft.com/office/powerpoint/2010/main" val="273155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1400649"/>
          </a:xfrm>
        </p:spPr>
        <p:txBody>
          <a:bodyPr anchor="ctr" anchorCtr="0"/>
          <a:lstStyle/>
          <a:p>
            <a:r>
              <a:rPr lang="es-ES_tradnl" sz="4800" b="1" dirty="0"/>
              <a:t>Bloques PL/SQL Anidados</a:t>
            </a:r>
          </a:p>
        </p:txBody>
      </p:sp>
    </p:spTree>
    <p:extLst>
      <p:ext uri="{BB962C8B-B14F-4D97-AF65-F5344CB8AC3E}">
        <p14:creationId xmlns:p14="http://schemas.microsoft.com/office/powerpoint/2010/main" val="16798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Anidar Bloques PL/SQL</a:t>
            </a:r>
          </a:p>
        </p:txBody>
      </p:sp>
      <p:sp>
        <p:nvSpPr>
          <p:cNvPr id="6" name="Rectángulo redondeado 4">
            <a:extLst>
              <a:ext uri="{FF2B5EF4-FFF2-40B4-BE49-F238E27FC236}">
                <a16:creationId xmlns:a16="http://schemas.microsoft.com/office/drawing/2014/main" id="{D4896C09-088C-487C-BE7A-881FC9FDC7F1}"/>
              </a:ext>
            </a:extLst>
          </p:cNvPr>
          <p:cNvSpPr/>
          <p:nvPr/>
        </p:nvSpPr>
        <p:spPr>
          <a:xfrm>
            <a:off x="867855" y="1193777"/>
            <a:ext cx="1980000" cy="169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MX" sz="1800" b="1" dirty="0">
                <a:solidFill>
                  <a:srgbClr val="FFFFFF"/>
                </a:solidFill>
                <a:latin typeface="Calibri" panose="020F0502020204030204" pitchFamily="34" charset="0"/>
                <a:cs typeface="Arial" pitchFamily="34" charset="0"/>
              </a:rPr>
              <a:t>Los bloques PL/SQL se pueden anidar</a:t>
            </a:r>
            <a:endParaRPr lang="es-MX" sz="1800" b="1" dirty="0">
              <a:solidFill>
                <a:srgbClr val="FFFFFF"/>
              </a:solidFill>
              <a:latin typeface="Calibri" panose="020F0502020204030204" pitchFamily="34" charset="0"/>
            </a:endParaRPr>
          </a:p>
        </p:txBody>
      </p:sp>
      <p:sp>
        <p:nvSpPr>
          <p:cNvPr id="7" name="Rectángulo redondeado 4">
            <a:extLst>
              <a:ext uri="{FF2B5EF4-FFF2-40B4-BE49-F238E27FC236}">
                <a16:creationId xmlns:a16="http://schemas.microsoft.com/office/drawing/2014/main" id="{062B39B1-DF64-4195-9DBD-FD79577F73B8}"/>
              </a:ext>
            </a:extLst>
          </p:cNvPr>
          <p:cNvSpPr/>
          <p:nvPr/>
        </p:nvSpPr>
        <p:spPr>
          <a:xfrm>
            <a:off x="3558744" y="1193777"/>
            <a:ext cx="1980000" cy="169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sección ejecutable (BEGIN ... END) puede contener bloques anidados</a:t>
            </a:r>
            <a:endParaRPr lang="es-CL" sz="1800" b="1" kern="1200" dirty="0">
              <a:solidFill>
                <a:srgbClr val="FFFFFF"/>
              </a:solidFill>
              <a:latin typeface="Calibri"/>
              <a:cs typeface="Arial" panose="020B0604020202020204" pitchFamily="34" charset="0"/>
            </a:endParaRPr>
          </a:p>
        </p:txBody>
      </p:sp>
      <p:sp>
        <p:nvSpPr>
          <p:cNvPr id="8" name="Rectángulo redondeado 4">
            <a:extLst>
              <a:ext uri="{FF2B5EF4-FFF2-40B4-BE49-F238E27FC236}">
                <a16:creationId xmlns:a16="http://schemas.microsoft.com/office/drawing/2014/main" id="{166269DC-BABC-4642-8726-EF154EEE9004}"/>
              </a:ext>
            </a:extLst>
          </p:cNvPr>
          <p:cNvSpPr/>
          <p:nvPr/>
        </p:nvSpPr>
        <p:spPr>
          <a:xfrm>
            <a:off x="6167743" y="1193777"/>
            <a:ext cx="1980000" cy="169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sección de excepción también puede contener bloques anidados</a:t>
            </a:r>
          </a:p>
        </p:txBody>
      </p:sp>
      <p:pic>
        <p:nvPicPr>
          <p:cNvPr id="10" name="Imagen 9" descr="Interfaz de usuario gráfica, Texto, Aplicación&#10;&#10;Descripción generada automáticamente">
            <a:extLst>
              <a:ext uri="{FF2B5EF4-FFF2-40B4-BE49-F238E27FC236}">
                <a16:creationId xmlns:a16="http://schemas.microsoft.com/office/drawing/2014/main" id="{8A133AAC-ACB9-404D-8833-D7DC6E12AB7A}"/>
              </a:ext>
            </a:extLst>
          </p:cNvPr>
          <p:cNvPicPr>
            <a:picLocks noChangeAspect="1"/>
          </p:cNvPicPr>
          <p:nvPr/>
        </p:nvPicPr>
        <p:blipFill>
          <a:blip r:embed="rId3"/>
          <a:stretch>
            <a:fillRect/>
          </a:stretch>
        </p:blipFill>
        <p:spPr>
          <a:xfrm>
            <a:off x="1497457" y="3161829"/>
            <a:ext cx="5714286" cy="3609524"/>
          </a:xfrm>
          <a:prstGeom prst="rect">
            <a:avLst/>
          </a:prstGeom>
        </p:spPr>
      </p:pic>
      <p:pic>
        <p:nvPicPr>
          <p:cNvPr id="11" name="Imagen 10">
            <a:extLst>
              <a:ext uri="{FF2B5EF4-FFF2-40B4-BE49-F238E27FC236}">
                <a16:creationId xmlns:a16="http://schemas.microsoft.com/office/drawing/2014/main" id="{9291BB66-6531-4FB9-8636-6422BFBBB08F}"/>
              </a:ext>
            </a:extLst>
          </p:cNvPr>
          <p:cNvPicPr>
            <a:picLocks noChangeAspect="1"/>
          </p:cNvPicPr>
          <p:nvPr/>
        </p:nvPicPr>
        <p:blipFill>
          <a:blip r:embed="rId4"/>
          <a:stretch>
            <a:fillRect/>
          </a:stretch>
        </p:blipFill>
        <p:spPr>
          <a:xfrm>
            <a:off x="1932256" y="3690747"/>
            <a:ext cx="4595659" cy="3080606"/>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Anidar Bloques PL/SQL</a:t>
            </a:r>
          </a:p>
        </p:txBody>
      </p:sp>
      <p:sp>
        <p:nvSpPr>
          <p:cNvPr id="9" name="Rectangle 3">
            <a:extLst>
              <a:ext uri="{FF2B5EF4-FFF2-40B4-BE49-F238E27FC236}">
                <a16:creationId xmlns:a16="http://schemas.microsoft.com/office/drawing/2014/main" id="{6AADDA52-A83D-4994-A580-07135DE00B0A}"/>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E2B7CB0A-9FE9-4838-A5ED-A5B2B16F335D}"/>
              </a:ext>
            </a:extLst>
          </p:cNvPr>
          <p:cNvSpPr txBox="1">
            <a:spLocks noChangeArrowheads="1"/>
          </p:cNvSpPr>
          <p:nvPr/>
        </p:nvSpPr>
        <p:spPr bwMode="auto">
          <a:xfrm>
            <a:off x="1295908" y="1520032"/>
            <a:ext cx="6993853" cy="304698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solidFill>
                  <a:srgbClr val="C00000"/>
                </a:solidFill>
                <a:latin typeface="Calibri" panose="020F0502020204030204" pitchFamily="34" charset="0"/>
                <a:ea typeface="+mn-ea"/>
                <a:cs typeface="Calibri" panose="020F0502020204030204" pitchFamily="34" charset="0"/>
              </a:rPr>
              <a:t>v_variable_externa</a:t>
            </a:r>
            <a:r>
              <a:rPr lang="en-US" sz="1600" b="1" kern="1200" dirty="0">
                <a:solidFill>
                  <a:srgbClr val="C00000"/>
                </a:solidFill>
                <a:latin typeface="Calibri" panose="020F0502020204030204" pitchFamily="34" charset="0"/>
                <a:ea typeface="+mn-ea"/>
                <a:cs typeface="Calibri" panose="020F0502020204030204" pitchFamily="34" charset="0"/>
              </a:rPr>
              <a:t> VARCHAR2(20):='VARIABLE GLOBAL';</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DECLARE</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v_variable_interna</a:t>
            </a:r>
            <a:r>
              <a:rPr lang="en-US" sz="1600" b="1" kern="1200" dirty="0">
                <a:solidFill>
                  <a:srgbClr val="0000DE"/>
                </a:solidFill>
                <a:latin typeface="Calibri" panose="020F0502020204030204" pitchFamily="34" charset="0"/>
                <a:ea typeface="+mn-ea"/>
                <a:cs typeface="Calibri" panose="020F0502020204030204" pitchFamily="34" charset="0"/>
              </a:rPr>
              <a:t> VARCHAR2(20):='VARIABLE LOCAL';</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BEGIN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a:t>
            </a:r>
            <a:r>
              <a:rPr lang="en-US" sz="1600" b="1" kern="1200" dirty="0" err="1">
                <a:solidFill>
                  <a:srgbClr val="0000DE"/>
                </a:solidFill>
                <a:latin typeface="Calibri" panose="020F0502020204030204" pitchFamily="34" charset="0"/>
                <a:ea typeface="+mn-ea"/>
                <a:cs typeface="Calibri" panose="020F0502020204030204" pitchFamily="34" charset="0"/>
              </a:rPr>
              <a:t>v_variable_interna</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a:t>
            </a:r>
            <a:r>
              <a:rPr lang="en-US" sz="1600" b="1" kern="1200" dirty="0" err="1">
                <a:solidFill>
                  <a:srgbClr val="0000DE"/>
                </a:solidFill>
                <a:latin typeface="Calibri" panose="020F0502020204030204" pitchFamily="34" charset="0"/>
                <a:ea typeface="+mn-ea"/>
                <a:cs typeface="Calibri" panose="020F0502020204030204" pitchFamily="34" charset="0"/>
              </a:rPr>
              <a:t>v_variable_externa</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END;</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DBMS_OUTPUT.PUT_LINE(</a:t>
            </a:r>
            <a:r>
              <a:rPr lang="en-US" sz="1600" b="1" kern="1200" dirty="0" err="1">
                <a:solidFill>
                  <a:srgbClr val="C00000"/>
                </a:solidFill>
                <a:latin typeface="Calibri" panose="020F0502020204030204" pitchFamily="34" charset="0"/>
                <a:ea typeface="+mn-ea"/>
                <a:cs typeface="Calibri" panose="020F0502020204030204" pitchFamily="34" charset="0"/>
              </a:rPr>
              <a:t>v_variable_externa</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Interfaz de usuario gráfica, Texto, Aplicación&#10;&#10;Descripción generada automáticamente">
            <a:extLst>
              <a:ext uri="{FF2B5EF4-FFF2-40B4-BE49-F238E27FC236}">
                <a16:creationId xmlns:a16="http://schemas.microsoft.com/office/drawing/2014/main" id="{605579F2-A858-4B0E-80A5-BF676AB23FB8}"/>
              </a:ext>
            </a:extLst>
          </p:cNvPr>
          <p:cNvPicPr>
            <a:picLocks noChangeAspect="1"/>
          </p:cNvPicPr>
          <p:nvPr/>
        </p:nvPicPr>
        <p:blipFill>
          <a:blip r:embed="rId3"/>
          <a:stretch>
            <a:fillRect/>
          </a:stretch>
        </p:blipFill>
        <p:spPr>
          <a:xfrm>
            <a:off x="3630726" y="4866240"/>
            <a:ext cx="1550791" cy="1191660"/>
          </a:xfrm>
          <a:prstGeom prst="rect">
            <a:avLst/>
          </a:prstGeom>
        </p:spPr>
      </p:pic>
    </p:spTree>
    <p:extLst>
      <p:ext uri="{BB962C8B-B14F-4D97-AF65-F5344CB8AC3E}">
        <p14:creationId xmlns:p14="http://schemas.microsoft.com/office/powerpoint/2010/main" val="276295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Anidar Bloques PL/SQL</a:t>
            </a:r>
          </a:p>
        </p:txBody>
      </p:sp>
      <p:sp>
        <p:nvSpPr>
          <p:cNvPr id="9" name="Rectangle 3">
            <a:extLst>
              <a:ext uri="{FF2B5EF4-FFF2-40B4-BE49-F238E27FC236}">
                <a16:creationId xmlns:a16="http://schemas.microsoft.com/office/drawing/2014/main" id="{6AADDA52-A83D-4994-A580-07135DE00B0A}"/>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2" name="Text Box 5">
            <a:extLst>
              <a:ext uri="{FF2B5EF4-FFF2-40B4-BE49-F238E27FC236}">
                <a16:creationId xmlns:a16="http://schemas.microsoft.com/office/drawing/2014/main" id="{E2B7CB0A-9FE9-4838-A5ED-A5B2B16F335D}"/>
              </a:ext>
            </a:extLst>
          </p:cNvPr>
          <p:cNvSpPr txBox="1">
            <a:spLocks noChangeArrowheads="1"/>
          </p:cNvSpPr>
          <p:nvPr/>
        </p:nvSpPr>
        <p:spPr bwMode="auto">
          <a:xfrm>
            <a:off x="1295908" y="1520032"/>
            <a:ext cx="6993853" cy="50167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solidFill>
                  <a:srgbClr val="C00000"/>
                </a:solidFill>
                <a:latin typeface="Calibri" panose="020F0502020204030204" pitchFamily="34" charset="0"/>
                <a:ea typeface="+mn-ea"/>
                <a:cs typeface="Calibri" panose="020F0502020204030204" pitchFamily="34" charset="0"/>
              </a:rPr>
              <a:t>v_nom_emp</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employees.first_name%type</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err="1">
                <a:solidFill>
                  <a:srgbClr val="C00000"/>
                </a:solidFill>
                <a:latin typeface="Calibri" panose="020F0502020204030204" pitchFamily="34" charset="0"/>
                <a:ea typeface="+mn-ea"/>
                <a:cs typeface="Calibri" panose="020F0502020204030204" pitchFamily="34" charset="0"/>
              </a:rPr>
              <a:t>v_nom_pais</a:t>
            </a:r>
            <a:r>
              <a:rPr lang="en-US" sz="1600" b="1" kern="1200" dirty="0">
                <a:solidFill>
                  <a:srgbClr val="C00000"/>
                </a:solidFill>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SELECT </a:t>
            </a:r>
            <a:r>
              <a:rPr lang="en-US" sz="1600" b="1" kern="1200" dirty="0" err="1">
                <a:solidFill>
                  <a:srgbClr val="C00000"/>
                </a:solidFill>
                <a:latin typeface="Calibri" panose="020F0502020204030204" pitchFamily="34" charset="0"/>
                <a:ea typeface="+mn-ea"/>
                <a:cs typeface="Calibri" panose="020F0502020204030204" pitchFamily="34" charset="0"/>
              </a:rPr>
              <a:t>first_name</a:t>
            </a:r>
            <a:r>
              <a:rPr lang="en-US" sz="1600" b="1" kern="1200" dirty="0">
                <a:solidFill>
                  <a:srgbClr val="C00000"/>
                </a:solidFill>
                <a:latin typeface="Calibri" panose="020F0502020204030204" pitchFamily="34" charset="0"/>
                <a:ea typeface="+mn-ea"/>
                <a:cs typeface="Calibri" panose="020F0502020204030204" pitchFamily="34" charset="0"/>
              </a:rPr>
              <a:t> INTO </a:t>
            </a:r>
            <a:r>
              <a:rPr lang="en-US" sz="1600" b="1" kern="1200" dirty="0" err="1">
                <a:solidFill>
                  <a:srgbClr val="C00000"/>
                </a:solidFill>
                <a:latin typeface="Calibri" panose="020F0502020204030204" pitchFamily="34" charset="0"/>
                <a:ea typeface="+mn-ea"/>
                <a:cs typeface="Calibri" panose="020F0502020204030204" pitchFamily="34" charset="0"/>
              </a:rPr>
              <a:t>v_nom_emp</a:t>
            </a:r>
            <a:endParaRPr lang="en-US"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WHERE </a:t>
            </a:r>
            <a:r>
              <a:rPr lang="en-US" sz="1600" b="1" kern="1200" dirty="0" err="1">
                <a:solidFill>
                  <a:srgbClr val="C00000"/>
                </a:solidFill>
                <a:latin typeface="Calibri" panose="020F0502020204030204" pitchFamily="34" charset="0"/>
                <a:ea typeface="+mn-ea"/>
                <a:cs typeface="Calibri" panose="020F0502020204030204" pitchFamily="34" charset="0"/>
              </a:rPr>
              <a:t>employee_id</a:t>
            </a:r>
            <a:r>
              <a:rPr lang="en-US" sz="1600" b="1" kern="1200" dirty="0">
                <a:solidFill>
                  <a:srgbClr val="C00000"/>
                </a:solidFill>
                <a:latin typeface="Calibri" panose="020F0502020204030204" pitchFamily="34" charset="0"/>
                <a:ea typeface="+mn-ea"/>
                <a:cs typeface="Calibri" panose="020F0502020204030204" pitchFamily="34" charset="0"/>
              </a:rPr>
              <a:t> = 100;</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a:solidFill>
                  <a:srgbClr val="0000DE"/>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SELECT </a:t>
            </a:r>
            <a:r>
              <a:rPr lang="en-US" sz="1600" b="1" kern="1200" dirty="0" err="1">
                <a:solidFill>
                  <a:srgbClr val="0000DE"/>
                </a:solidFill>
                <a:latin typeface="Calibri" panose="020F0502020204030204" pitchFamily="34" charset="0"/>
                <a:ea typeface="+mn-ea"/>
                <a:cs typeface="Calibri" panose="020F0502020204030204" pitchFamily="34" charset="0"/>
              </a:rPr>
              <a:t>country_name</a:t>
            </a:r>
            <a:r>
              <a:rPr lang="en-US" sz="1600" b="1" kern="1200" dirty="0">
                <a:solidFill>
                  <a:srgbClr val="0000DE"/>
                </a:solidFill>
                <a:latin typeface="Calibri" panose="020F0502020204030204" pitchFamily="34" charset="0"/>
                <a:ea typeface="+mn-ea"/>
                <a:cs typeface="Calibri" panose="020F0502020204030204" pitchFamily="34" charset="0"/>
              </a:rPr>
              <a:t> INTO </a:t>
            </a:r>
            <a:r>
              <a:rPr lang="en-US" sz="1600" b="1" kern="1200" dirty="0" err="1">
                <a:solidFill>
                  <a:srgbClr val="0000DE"/>
                </a:solidFill>
                <a:latin typeface="Calibri" panose="020F0502020204030204" pitchFamily="34" charset="0"/>
                <a:ea typeface="+mn-ea"/>
                <a:cs typeface="Calibri" panose="020F0502020204030204" pitchFamily="34" charset="0"/>
              </a:rPr>
              <a:t>v_nom_pais</a:t>
            </a:r>
            <a:endParaRPr lang="en-US" sz="1600" b="1" kern="1200" dirty="0">
              <a:solidFill>
                <a:srgbClr val="0000DE"/>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FROM countries</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WHERE </a:t>
            </a:r>
            <a:r>
              <a:rPr lang="en-US" sz="1600" b="1" kern="1200" dirty="0" err="1">
                <a:solidFill>
                  <a:srgbClr val="0000DE"/>
                </a:solidFill>
                <a:latin typeface="Calibri" panose="020F0502020204030204" pitchFamily="34" charset="0"/>
                <a:ea typeface="+mn-ea"/>
                <a:cs typeface="Calibri" panose="020F0502020204030204" pitchFamily="34" charset="0"/>
              </a:rPr>
              <a:t>country_id</a:t>
            </a:r>
            <a:r>
              <a:rPr lang="en-US" sz="1600" b="1" kern="1200" dirty="0">
                <a:solidFill>
                  <a:srgbClr val="0000DE"/>
                </a:solidFill>
                <a:latin typeface="Calibri" panose="020F0502020204030204" pitchFamily="34" charset="0"/>
                <a:ea typeface="+mn-ea"/>
                <a:cs typeface="Calibri" panose="020F0502020204030204" pitchFamily="34" charset="0"/>
              </a:rPr>
              <a:t>='ZZ';</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EXCEPTION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WHEN NO_DATA_FOUND THEN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DBMS_OUTPUT.PUT_LINE('No hay fila </a:t>
            </a:r>
            <a:r>
              <a:rPr lang="en-US" sz="1600" b="1" kern="1200" dirty="0" err="1">
                <a:solidFill>
                  <a:srgbClr val="0000DE"/>
                </a:solidFill>
                <a:latin typeface="Calibri" panose="020F0502020204030204" pitchFamily="34" charset="0"/>
                <a:ea typeface="+mn-ea"/>
                <a:cs typeface="Calibri" panose="020F0502020204030204" pitchFamily="34" charset="0"/>
              </a:rPr>
              <a:t>en</a:t>
            </a:r>
            <a:r>
              <a:rPr lang="en-US" sz="1600" b="1" kern="1200" dirty="0">
                <a:solidFill>
                  <a:srgbClr val="0000DE"/>
                </a:solidFill>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tabla</a:t>
            </a:r>
            <a:r>
              <a:rPr lang="en-US" sz="1600" b="1" kern="1200" dirty="0">
                <a:solidFill>
                  <a:srgbClr val="0000DE"/>
                </a:solidFill>
                <a:latin typeface="Calibri" panose="020F0502020204030204" pitchFamily="34" charset="0"/>
                <a:ea typeface="+mn-ea"/>
                <a:cs typeface="Calibri" panose="020F0502020204030204" pitchFamily="34" charset="0"/>
              </a:rPr>
              <a:t> COUNTRIES');</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END;</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EXCEPTION</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WHEN NO_DATA_FOUND THEN</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DBMS_OUTPUT.PUT_LINE('No hay fila </a:t>
            </a:r>
            <a:r>
              <a:rPr lang="en-US" sz="1600" b="1" kern="1200" dirty="0" err="1">
                <a:solidFill>
                  <a:srgbClr val="C00000"/>
                </a:solidFill>
                <a:latin typeface="Calibri" panose="020F0502020204030204" pitchFamily="34" charset="0"/>
                <a:ea typeface="+mn-ea"/>
                <a:cs typeface="Calibri" panose="020F0502020204030204" pitchFamily="34" charset="0"/>
              </a:rPr>
              <a:t>en</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tabla</a:t>
            </a:r>
            <a:r>
              <a:rPr lang="en-US" sz="1600" b="1" kern="1200" dirty="0">
                <a:solidFill>
                  <a:srgbClr val="C00000"/>
                </a:solidFill>
                <a:latin typeface="Calibri" panose="020F0502020204030204" pitchFamily="34" charset="0"/>
                <a:ea typeface="+mn-ea"/>
                <a:cs typeface="Calibri" panose="020F0502020204030204" pitchFamily="34" charset="0"/>
              </a:rPr>
              <a:t> EMPLOYEES');</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END;</a:t>
            </a: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7" name="Imagen 6" descr="Interfaz de usuario gráfica, Texto, Aplicación&#10;&#10;Descripción generada automáticamente">
            <a:extLst>
              <a:ext uri="{FF2B5EF4-FFF2-40B4-BE49-F238E27FC236}">
                <a16:creationId xmlns:a16="http://schemas.microsoft.com/office/drawing/2014/main" id="{B206331F-D6E2-44F2-A643-1F892B92B6FA}"/>
              </a:ext>
            </a:extLst>
          </p:cNvPr>
          <p:cNvPicPr>
            <a:picLocks noChangeAspect="1"/>
          </p:cNvPicPr>
          <p:nvPr/>
        </p:nvPicPr>
        <p:blipFill>
          <a:blip r:embed="rId3"/>
          <a:stretch>
            <a:fillRect/>
          </a:stretch>
        </p:blipFill>
        <p:spPr>
          <a:xfrm>
            <a:off x="5414467" y="1749203"/>
            <a:ext cx="2662226" cy="867371"/>
          </a:xfrm>
          <a:prstGeom prst="rect">
            <a:avLst/>
          </a:prstGeom>
        </p:spPr>
      </p:pic>
    </p:spTree>
    <p:extLst>
      <p:ext uri="{BB962C8B-B14F-4D97-AF65-F5344CB8AC3E}">
        <p14:creationId xmlns:p14="http://schemas.microsoft.com/office/powerpoint/2010/main" val="319646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MX" sz="2800" b="1" dirty="0">
                <a:solidFill>
                  <a:prstClr val="white"/>
                </a:solidFill>
                <a:latin typeface="Calibri"/>
              </a:rPr>
              <a:t>Ámbito y Visibilidad de la Variable </a:t>
            </a:r>
            <a:endParaRPr lang="es-CL" sz="2800" b="1" dirty="0">
              <a:solidFill>
                <a:prstClr val="white"/>
              </a:solidFill>
              <a:latin typeface="Calibri"/>
            </a:endParaRPr>
          </a:p>
        </p:txBody>
      </p:sp>
      <p:sp>
        <p:nvSpPr>
          <p:cNvPr id="9" name="Rectangle 3">
            <a:extLst>
              <a:ext uri="{FF2B5EF4-FFF2-40B4-BE49-F238E27FC236}">
                <a16:creationId xmlns:a16="http://schemas.microsoft.com/office/drawing/2014/main" id="{6AADDA52-A83D-4994-A580-07135DE00B0A}"/>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Elipse 5">
            <a:extLst>
              <a:ext uri="{FF2B5EF4-FFF2-40B4-BE49-F238E27FC236}">
                <a16:creationId xmlns:a16="http://schemas.microsoft.com/office/drawing/2014/main" id="{24761FD9-B040-45ED-A7AC-36A76EFD5FC4}"/>
              </a:ext>
            </a:extLst>
          </p:cNvPr>
          <p:cNvSpPr/>
          <p:nvPr/>
        </p:nvSpPr>
        <p:spPr>
          <a:xfrm>
            <a:off x="4880190" y="1065116"/>
            <a:ext cx="2232000" cy="2052000"/>
          </a:xfrm>
          <a:prstGeom prst="ellipse">
            <a:avLst/>
          </a:prstGeom>
          <a:solidFill>
            <a:srgbClr val="D96709"/>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algn="ctr" fontAlgn="base">
              <a:spcBef>
                <a:spcPct val="0"/>
              </a:spcBef>
              <a:spcAft>
                <a:spcPct val="0"/>
              </a:spcAft>
              <a:buClrTx/>
              <a:defRPr/>
            </a:pPr>
            <a:r>
              <a:rPr lang="es-MX" sz="1600" b="1" kern="1200" dirty="0">
                <a:solidFill>
                  <a:srgbClr val="FFFFFF"/>
                </a:solidFill>
                <a:latin typeface="Calibri"/>
                <a:cs typeface="Arial" panose="020B0604020202020204" pitchFamily="34" charset="0"/>
              </a:rPr>
              <a:t>Visibilidad es la parte del programa donde se puede acceder a la variable sin tener que usar un calificador</a:t>
            </a:r>
            <a:endParaRPr lang="es-CL" sz="1600" b="1" kern="1200" dirty="0">
              <a:solidFill>
                <a:srgbClr val="FFFFFF"/>
              </a:solidFill>
              <a:latin typeface="Calibri"/>
              <a:cs typeface="Arial" panose="020B0604020202020204" pitchFamily="34" charset="0"/>
            </a:endParaRPr>
          </a:p>
        </p:txBody>
      </p:sp>
      <p:sp>
        <p:nvSpPr>
          <p:cNvPr id="10" name="Elipse 9">
            <a:extLst>
              <a:ext uri="{FF2B5EF4-FFF2-40B4-BE49-F238E27FC236}">
                <a16:creationId xmlns:a16="http://schemas.microsoft.com/office/drawing/2014/main" id="{A13A8C2E-3E4D-4ADE-9642-3B227F5AFF08}"/>
              </a:ext>
            </a:extLst>
          </p:cNvPr>
          <p:cNvSpPr/>
          <p:nvPr/>
        </p:nvSpPr>
        <p:spPr>
          <a:xfrm>
            <a:off x="1815811" y="1065116"/>
            <a:ext cx="2232000" cy="2052000"/>
          </a:xfrm>
          <a:prstGeom prst="ellipse">
            <a:avLst/>
          </a:prstGeom>
          <a:solidFill>
            <a:srgbClr val="7D983A"/>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a:defRPr/>
            </a:pPr>
            <a:r>
              <a:rPr lang="es-MX" sz="1600" b="1" dirty="0">
                <a:solidFill>
                  <a:srgbClr val="FFFFFF"/>
                </a:solidFill>
                <a:latin typeface="Calibri" panose="020F0502020204030204" pitchFamily="34" charset="0"/>
                <a:cs typeface="Arial" pitchFamily="34" charset="0"/>
              </a:rPr>
              <a:t>Ámbito es la parte del programa en la cual la variable se declara y es accesible</a:t>
            </a:r>
          </a:p>
        </p:txBody>
      </p:sp>
      <p:sp>
        <p:nvSpPr>
          <p:cNvPr id="11" name="Text Box 5">
            <a:extLst>
              <a:ext uri="{FF2B5EF4-FFF2-40B4-BE49-F238E27FC236}">
                <a16:creationId xmlns:a16="http://schemas.microsoft.com/office/drawing/2014/main" id="{F373737E-1EC8-4087-BDC1-8D7389401D9C}"/>
              </a:ext>
            </a:extLst>
          </p:cNvPr>
          <p:cNvSpPr txBox="1">
            <a:spLocks noChangeArrowheads="1"/>
          </p:cNvSpPr>
          <p:nvPr/>
        </p:nvSpPr>
        <p:spPr bwMode="auto">
          <a:xfrm>
            <a:off x="71259" y="3348831"/>
            <a:ext cx="9000000" cy="341632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v_nom_padre</a:t>
            </a:r>
            <a:r>
              <a:rPr lang="en-US" sz="1600" b="1" kern="1200" dirty="0">
                <a:solidFill>
                  <a:srgbClr val="C00000"/>
                </a:solidFill>
                <a:latin typeface="Calibri" panose="020F0502020204030204" pitchFamily="34" charset="0"/>
                <a:ea typeface="+mn-ea"/>
                <a:cs typeface="Calibri" panose="020F0502020204030204" pitchFamily="34" charset="0"/>
              </a:rPr>
              <a:t>       VARCHAR2(20):='Patricio';</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v_fecha_cumple</a:t>
            </a:r>
            <a:r>
              <a:rPr lang="en-US" sz="1600" b="1" kern="1200" dirty="0">
                <a:solidFill>
                  <a:srgbClr val="C00000"/>
                </a:solidFill>
                <a:latin typeface="Calibri" panose="020F0502020204030204" pitchFamily="34" charset="0"/>
                <a:ea typeface="+mn-ea"/>
                <a:cs typeface="Calibri" panose="020F0502020204030204" pitchFamily="34" charset="0"/>
              </a:rPr>
              <a:t>  DATE:='20-Abr-1972';</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DECLARE</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v_nom_hijo</a:t>
            </a:r>
            <a:r>
              <a:rPr lang="en-US" sz="1600" b="1" kern="1200" dirty="0">
                <a:solidFill>
                  <a:srgbClr val="0000DE"/>
                </a:solidFill>
                <a:latin typeface="Calibri" panose="020F0502020204030204" pitchFamily="34" charset="0"/>
                <a:ea typeface="+mn-ea"/>
                <a:cs typeface="Calibri" panose="020F0502020204030204" pitchFamily="34" charset="0"/>
              </a:rPr>
              <a:t>           VARCHAR2(20):='Miguel';</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v_fecha_cumple</a:t>
            </a:r>
            <a:r>
              <a:rPr lang="en-US" sz="1600" b="1" kern="1200" dirty="0">
                <a:solidFill>
                  <a:srgbClr val="0000DE"/>
                </a:solidFill>
                <a:latin typeface="Calibri" panose="020F0502020204030204" pitchFamily="34" charset="0"/>
                <a:ea typeface="+mn-ea"/>
                <a:cs typeface="Calibri" panose="020F0502020204030204" pitchFamily="34" charset="0"/>
              </a:rPr>
              <a:t>   DATE:='13-May-1992';</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BEGIN </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DBMS_OUTPUT.PUT_LINE('El </a:t>
            </a:r>
            <a:r>
              <a:rPr lang="en-US" sz="1600" b="1" kern="1200" dirty="0" err="1">
                <a:solidFill>
                  <a:srgbClr val="0000DE"/>
                </a:solidFill>
                <a:latin typeface="Calibri" panose="020F0502020204030204" pitchFamily="34" charset="0"/>
                <a:ea typeface="+mn-ea"/>
                <a:cs typeface="Calibri" panose="020F0502020204030204" pitchFamily="34" charset="0"/>
              </a:rPr>
              <a:t>hijo</a:t>
            </a:r>
            <a:r>
              <a:rPr lang="en-US" sz="1600" b="1" kern="1200" dirty="0">
                <a:solidFill>
                  <a:srgbClr val="0000DE"/>
                </a:solidFill>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v_nom_hijo</a:t>
            </a:r>
            <a:r>
              <a:rPr lang="en-US" sz="1600" b="1" kern="1200" dirty="0">
                <a:solidFill>
                  <a:srgbClr val="0000DE"/>
                </a:solidFill>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nació</a:t>
            </a:r>
            <a:r>
              <a:rPr lang="en-US" sz="1600" b="1" kern="1200" dirty="0">
                <a:solidFill>
                  <a:srgbClr val="0000DE"/>
                </a:solidFill>
                <a:latin typeface="Calibri" panose="020F0502020204030204" pitchFamily="34" charset="0"/>
                <a:ea typeface="+mn-ea"/>
                <a:cs typeface="Calibri" panose="020F0502020204030204" pitchFamily="34" charset="0"/>
              </a:rPr>
              <a:t> el ' || </a:t>
            </a:r>
            <a:r>
              <a:rPr lang="en-US" sz="1600" b="1" kern="1200" dirty="0" err="1">
                <a:solidFill>
                  <a:srgbClr val="0000DE"/>
                </a:solidFill>
                <a:latin typeface="Calibri" panose="020F0502020204030204" pitchFamily="34" charset="0"/>
                <a:ea typeface="+mn-ea"/>
                <a:cs typeface="Calibri" panose="020F0502020204030204" pitchFamily="34" charset="0"/>
              </a:rPr>
              <a:t>v_fecha_cumple</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DBMS_OUTPUT.PUT_LINE('El </a:t>
            </a:r>
            <a:r>
              <a:rPr lang="en-US" sz="1600" b="1" kern="1200" dirty="0" err="1">
                <a:solidFill>
                  <a:srgbClr val="0000DE"/>
                </a:solidFill>
                <a:latin typeface="Calibri" panose="020F0502020204030204" pitchFamily="34" charset="0"/>
                <a:ea typeface="+mn-ea"/>
                <a:cs typeface="Calibri" panose="020F0502020204030204" pitchFamily="34" charset="0"/>
              </a:rPr>
              <a:t>papá</a:t>
            </a:r>
            <a:r>
              <a:rPr lang="en-US" sz="1600" b="1" kern="1200" dirty="0">
                <a:solidFill>
                  <a:srgbClr val="0000DE"/>
                </a:solidFill>
                <a:latin typeface="Calibri" panose="020F0502020204030204" pitchFamily="34" charset="0"/>
                <a:ea typeface="+mn-ea"/>
                <a:cs typeface="Calibri" panose="020F0502020204030204" pitchFamily="34" charset="0"/>
              </a:rPr>
              <a:t> de ' || </a:t>
            </a:r>
            <a:r>
              <a:rPr lang="en-US" sz="1600" b="1" kern="1200" dirty="0" err="1">
                <a:solidFill>
                  <a:srgbClr val="0000DE"/>
                </a:solidFill>
                <a:latin typeface="Calibri" panose="020F0502020204030204" pitchFamily="34" charset="0"/>
                <a:ea typeface="+mn-ea"/>
                <a:cs typeface="Calibri" panose="020F0502020204030204" pitchFamily="34" charset="0"/>
              </a:rPr>
              <a:t>v_nom_hijo</a:t>
            </a:r>
            <a:r>
              <a:rPr lang="en-US" sz="1600" b="1" kern="1200" dirty="0">
                <a:solidFill>
                  <a:srgbClr val="0000DE"/>
                </a:solidFill>
                <a:latin typeface="Calibri" panose="020F0502020204030204" pitchFamily="34" charset="0"/>
                <a:ea typeface="+mn-ea"/>
                <a:cs typeface="Calibri" panose="020F0502020204030204" pitchFamily="34" charset="0"/>
              </a:rPr>
              <a:t> || ' se llama ' || </a:t>
            </a:r>
            <a:r>
              <a:rPr lang="en-US" sz="1600" b="1" kern="1200" dirty="0" err="1">
                <a:solidFill>
                  <a:srgbClr val="C00000"/>
                </a:solidFill>
                <a:latin typeface="Calibri" panose="020F0502020204030204" pitchFamily="34" charset="0"/>
                <a:ea typeface="+mn-ea"/>
                <a:cs typeface="Calibri" panose="020F0502020204030204" pitchFamily="34" charset="0"/>
              </a:rPr>
              <a:t>v_nom_padre</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END;</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DBMS_OUTPUT.PUT_LINE('Don ' || </a:t>
            </a:r>
            <a:r>
              <a:rPr lang="en-US" sz="1600" b="1" kern="1200" dirty="0" err="1">
                <a:solidFill>
                  <a:srgbClr val="C00000"/>
                </a:solidFill>
                <a:latin typeface="Calibri" panose="020F0502020204030204" pitchFamily="34" charset="0"/>
                <a:ea typeface="+mn-ea"/>
                <a:cs typeface="Calibri" panose="020F0502020204030204" pitchFamily="34" charset="0"/>
              </a:rPr>
              <a:t>v_nom_padre</a:t>
            </a:r>
            <a:r>
              <a:rPr lang="en-US" sz="1600" b="1" kern="1200" dirty="0">
                <a:solidFill>
                  <a:srgbClr val="C00000"/>
                </a:solidFill>
                <a:latin typeface="Calibri" panose="020F0502020204030204" pitchFamily="34" charset="0"/>
                <a:ea typeface="+mn-ea"/>
                <a:cs typeface="Calibri" panose="020F0502020204030204" pitchFamily="34" charset="0"/>
              </a:rPr>
              <a:t> || ' </a:t>
            </a:r>
            <a:r>
              <a:rPr lang="en-US" sz="1600" b="1" kern="1200" dirty="0" err="1">
                <a:solidFill>
                  <a:srgbClr val="C00000"/>
                </a:solidFill>
                <a:latin typeface="Calibri" panose="020F0502020204030204" pitchFamily="34" charset="0"/>
                <a:ea typeface="+mn-ea"/>
                <a:cs typeface="Calibri" panose="020F0502020204030204" pitchFamily="34" charset="0"/>
              </a:rPr>
              <a:t>nació</a:t>
            </a:r>
            <a:r>
              <a:rPr lang="en-US" sz="1600" b="1" kern="1200" dirty="0">
                <a:solidFill>
                  <a:srgbClr val="C00000"/>
                </a:solidFill>
                <a:latin typeface="Calibri" panose="020F0502020204030204" pitchFamily="34" charset="0"/>
                <a:ea typeface="+mn-ea"/>
                <a:cs typeface="Calibri" panose="020F0502020204030204" pitchFamily="34" charset="0"/>
              </a:rPr>
              <a:t> el ' ||</a:t>
            </a:r>
            <a:r>
              <a:rPr lang="en-US" sz="1600" b="1" kern="1200" dirty="0" err="1">
                <a:solidFill>
                  <a:srgbClr val="C00000"/>
                </a:solidFill>
                <a:latin typeface="Calibri" panose="020F0502020204030204" pitchFamily="34" charset="0"/>
                <a:ea typeface="+mn-ea"/>
                <a:cs typeface="Calibri" panose="020F0502020204030204" pitchFamily="34" charset="0"/>
              </a:rPr>
              <a:t>v_fecha_cumple</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END;</a:t>
            </a: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descr="Interfaz de usuario gráfica, Texto, Aplicación&#10;&#10;Descripción generada automáticamente">
            <a:extLst>
              <a:ext uri="{FF2B5EF4-FFF2-40B4-BE49-F238E27FC236}">
                <a16:creationId xmlns:a16="http://schemas.microsoft.com/office/drawing/2014/main" id="{D1744ADD-F5EB-44CE-B237-1B8C81689065}"/>
              </a:ext>
            </a:extLst>
          </p:cNvPr>
          <p:cNvPicPr>
            <a:picLocks noChangeAspect="1"/>
          </p:cNvPicPr>
          <p:nvPr/>
        </p:nvPicPr>
        <p:blipFill>
          <a:blip r:embed="rId3"/>
          <a:stretch>
            <a:fillRect/>
          </a:stretch>
        </p:blipFill>
        <p:spPr>
          <a:xfrm>
            <a:off x="5421299" y="3428999"/>
            <a:ext cx="3038489" cy="1291359"/>
          </a:xfrm>
          <a:prstGeom prst="rect">
            <a:avLst/>
          </a:prstGeom>
        </p:spPr>
      </p:pic>
    </p:spTree>
    <p:extLst>
      <p:ext uri="{BB962C8B-B14F-4D97-AF65-F5344CB8AC3E}">
        <p14:creationId xmlns:p14="http://schemas.microsoft.com/office/powerpoint/2010/main" val="427095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MX" sz="2800" b="1" dirty="0">
                <a:solidFill>
                  <a:prstClr val="white"/>
                </a:solidFill>
                <a:latin typeface="Calibri"/>
              </a:rPr>
              <a:t>Ámbito y Visibilidad de la Variable </a:t>
            </a:r>
            <a:endParaRPr lang="es-CL" sz="2800" b="1" dirty="0">
              <a:solidFill>
                <a:prstClr val="white"/>
              </a:solidFill>
              <a:latin typeface="Calibri"/>
            </a:endParaRPr>
          </a:p>
        </p:txBody>
      </p:sp>
      <p:sp>
        <p:nvSpPr>
          <p:cNvPr id="9" name="Rectangle 3">
            <a:extLst>
              <a:ext uri="{FF2B5EF4-FFF2-40B4-BE49-F238E27FC236}">
                <a16:creationId xmlns:a16="http://schemas.microsoft.com/office/drawing/2014/main" id="{6AADDA52-A83D-4994-A580-07135DE00B0A}"/>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1" name="Text Box 5">
            <a:extLst>
              <a:ext uri="{FF2B5EF4-FFF2-40B4-BE49-F238E27FC236}">
                <a16:creationId xmlns:a16="http://schemas.microsoft.com/office/drawing/2014/main" id="{F373737E-1EC8-4087-BDC1-8D7389401D9C}"/>
              </a:ext>
            </a:extLst>
          </p:cNvPr>
          <p:cNvSpPr txBox="1">
            <a:spLocks noChangeArrowheads="1"/>
          </p:cNvSpPr>
          <p:nvPr/>
        </p:nvSpPr>
        <p:spPr bwMode="auto">
          <a:xfrm>
            <a:off x="120246" y="2712023"/>
            <a:ext cx="8925783" cy="378565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&lt;&lt;</a:t>
            </a:r>
            <a:r>
              <a:rPr lang="en-US" sz="1600" b="1" kern="1200" dirty="0" err="1">
                <a:solidFill>
                  <a:srgbClr val="C00000"/>
                </a:solidFill>
                <a:latin typeface="Calibri" panose="020F0502020204030204" pitchFamily="34" charset="0"/>
                <a:ea typeface="+mn-ea"/>
                <a:cs typeface="Calibri" panose="020F0502020204030204" pitchFamily="34" charset="0"/>
              </a:rPr>
              <a:t>bloque_padre</a:t>
            </a:r>
            <a:r>
              <a:rPr lang="en-US" sz="1600" b="1" kern="1200" dirty="0">
                <a:solidFill>
                  <a:srgbClr val="C00000"/>
                </a:solidFill>
                <a:latin typeface="Calibri" panose="020F0502020204030204" pitchFamily="34" charset="0"/>
                <a:ea typeface="+mn-ea"/>
                <a:cs typeface="Calibri" panose="020F0502020204030204" pitchFamily="34" charset="0"/>
              </a:rPr>
              <a:t>&gt;&gt;</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v_nom_padre</a:t>
            </a:r>
            <a:r>
              <a:rPr lang="en-US" sz="1600" b="1" kern="1200" dirty="0">
                <a:solidFill>
                  <a:srgbClr val="C00000"/>
                </a:solidFill>
                <a:latin typeface="Calibri" panose="020F0502020204030204" pitchFamily="34" charset="0"/>
                <a:ea typeface="+mn-ea"/>
                <a:cs typeface="Calibri" panose="020F0502020204030204" pitchFamily="34" charset="0"/>
              </a:rPr>
              <a:t>       VARCHAR2(20):='Patricio';</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v_fecha_cumple</a:t>
            </a:r>
            <a:r>
              <a:rPr lang="en-US" sz="1600" b="1" kern="1200" dirty="0">
                <a:solidFill>
                  <a:srgbClr val="C00000"/>
                </a:solidFill>
                <a:latin typeface="Calibri" panose="020F0502020204030204" pitchFamily="34" charset="0"/>
                <a:ea typeface="+mn-ea"/>
                <a:cs typeface="Calibri" panose="020F0502020204030204" pitchFamily="34" charset="0"/>
              </a:rPr>
              <a:t>  DATE:='20-Abr-1972';</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DECLARE</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v_nom_hijo</a:t>
            </a:r>
            <a:r>
              <a:rPr lang="en-US" sz="1600" b="1" kern="1200" dirty="0">
                <a:solidFill>
                  <a:srgbClr val="0000DE"/>
                </a:solidFill>
                <a:latin typeface="Calibri" panose="020F0502020204030204" pitchFamily="34" charset="0"/>
                <a:ea typeface="+mn-ea"/>
                <a:cs typeface="Calibri" panose="020F0502020204030204" pitchFamily="34" charset="0"/>
              </a:rPr>
              <a:t>           VARCHAR2(20):='Miguel';</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v_fecha_cumple</a:t>
            </a:r>
            <a:r>
              <a:rPr lang="en-US" sz="1600" b="1" kern="1200" dirty="0">
                <a:solidFill>
                  <a:srgbClr val="0000DE"/>
                </a:solidFill>
                <a:latin typeface="Calibri" panose="020F0502020204030204" pitchFamily="34" charset="0"/>
                <a:ea typeface="+mn-ea"/>
                <a:cs typeface="Calibri" panose="020F0502020204030204" pitchFamily="34" charset="0"/>
              </a:rPr>
              <a:t>   DATE:='13-May-1992';</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BEGIN </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DBMS_OUTPUT.PUT_LINE('El </a:t>
            </a:r>
            <a:r>
              <a:rPr lang="en-US" sz="1600" b="1" kern="1200" dirty="0" err="1">
                <a:solidFill>
                  <a:srgbClr val="0000DE"/>
                </a:solidFill>
                <a:latin typeface="Calibri" panose="020F0502020204030204" pitchFamily="34" charset="0"/>
                <a:ea typeface="+mn-ea"/>
                <a:cs typeface="Calibri" panose="020F0502020204030204" pitchFamily="34" charset="0"/>
              </a:rPr>
              <a:t>hijo</a:t>
            </a:r>
            <a:r>
              <a:rPr lang="en-US" sz="1600" b="1" kern="1200" dirty="0">
                <a:solidFill>
                  <a:srgbClr val="0000DE"/>
                </a:solidFill>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v_nom_hijo</a:t>
            </a:r>
            <a:r>
              <a:rPr lang="en-US" sz="1600" b="1" kern="1200" dirty="0">
                <a:solidFill>
                  <a:srgbClr val="0000DE"/>
                </a:solidFill>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nació</a:t>
            </a:r>
            <a:r>
              <a:rPr lang="en-US" sz="1600" b="1" kern="1200" dirty="0">
                <a:solidFill>
                  <a:srgbClr val="0000DE"/>
                </a:solidFill>
                <a:latin typeface="Calibri" panose="020F0502020204030204" pitchFamily="34" charset="0"/>
                <a:ea typeface="+mn-ea"/>
                <a:cs typeface="Calibri" panose="020F0502020204030204" pitchFamily="34" charset="0"/>
              </a:rPr>
              <a:t> el ' || </a:t>
            </a:r>
            <a:r>
              <a:rPr lang="en-US" sz="1600" b="1" kern="1200" dirty="0" err="1">
                <a:solidFill>
                  <a:srgbClr val="0000DE"/>
                </a:solidFill>
                <a:latin typeface="Calibri" panose="020F0502020204030204" pitchFamily="34" charset="0"/>
                <a:ea typeface="+mn-ea"/>
                <a:cs typeface="Calibri" panose="020F0502020204030204" pitchFamily="34" charset="0"/>
              </a:rPr>
              <a:t>v_fecha_cumple</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DBMS_OUTPUT.PUT_LINE('El </a:t>
            </a:r>
            <a:r>
              <a:rPr lang="en-US" sz="1600" b="1" kern="1200" dirty="0" err="1">
                <a:solidFill>
                  <a:srgbClr val="0000DE"/>
                </a:solidFill>
                <a:latin typeface="Calibri" panose="020F0502020204030204" pitchFamily="34" charset="0"/>
                <a:ea typeface="+mn-ea"/>
                <a:cs typeface="Calibri" panose="020F0502020204030204" pitchFamily="34" charset="0"/>
              </a:rPr>
              <a:t>papá</a:t>
            </a:r>
            <a:r>
              <a:rPr lang="en-US" sz="1600" b="1" kern="1200" dirty="0">
                <a:solidFill>
                  <a:srgbClr val="0000DE"/>
                </a:solidFill>
                <a:latin typeface="Calibri" panose="020F0502020204030204" pitchFamily="34" charset="0"/>
                <a:ea typeface="+mn-ea"/>
                <a:cs typeface="Calibri" panose="020F0502020204030204" pitchFamily="34" charset="0"/>
              </a:rPr>
              <a:t> de ' || </a:t>
            </a:r>
            <a:r>
              <a:rPr lang="en-US" sz="1600" b="1" kern="1200" dirty="0" err="1">
                <a:solidFill>
                  <a:srgbClr val="0000DE"/>
                </a:solidFill>
                <a:latin typeface="Calibri" panose="020F0502020204030204" pitchFamily="34" charset="0"/>
                <a:ea typeface="+mn-ea"/>
                <a:cs typeface="Calibri" panose="020F0502020204030204" pitchFamily="34" charset="0"/>
              </a:rPr>
              <a:t>v_nom_hijo</a:t>
            </a:r>
            <a:r>
              <a:rPr lang="en-US" sz="1600" b="1" kern="1200" dirty="0">
                <a:solidFill>
                  <a:srgbClr val="0000DE"/>
                </a:solidFill>
                <a:latin typeface="Calibri" panose="020F0502020204030204" pitchFamily="34" charset="0"/>
                <a:ea typeface="+mn-ea"/>
                <a:cs typeface="Calibri" panose="020F0502020204030204" pitchFamily="34" charset="0"/>
              </a:rPr>
              <a:t> || ' se llama ' || </a:t>
            </a:r>
            <a:r>
              <a:rPr lang="en-US" sz="1600" b="1" kern="1200" dirty="0" err="1">
                <a:solidFill>
                  <a:srgbClr val="0000DE"/>
                </a:solidFill>
                <a:latin typeface="Calibri" panose="020F0502020204030204" pitchFamily="34" charset="0"/>
                <a:ea typeface="+mn-ea"/>
                <a:cs typeface="Calibri" panose="020F0502020204030204" pitchFamily="34" charset="0"/>
              </a:rPr>
              <a:t>v_nom_padre</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DBMS_OUTPUT.PUT_LINE('Don ' || </a:t>
            </a:r>
            <a:r>
              <a:rPr lang="en-US" sz="1600" b="1" kern="1200" dirty="0" err="1">
                <a:solidFill>
                  <a:srgbClr val="0000DE"/>
                </a:solidFill>
                <a:latin typeface="Calibri" panose="020F0502020204030204" pitchFamily="34" charset="0"/>
                <a:ea typeface="+mn-ea"/>
                <a:cs typeface="Calibri" panose="020F0502020204030204" pitchFamily="34" charset="0"/>
              </a:rPr>
              <a:t>v_nom_padre</a:t>
            </a:r>
            <a:r>
              <a:rPr lang="en-US" sz="1600" b="1" kern="1200" dirty="0">
                <a:solidFill>
                  <a:srgbClr val="0000DE"/>
                </a:solidFill>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nació</a:t>
            </a:r>
            <a:r>
              <a:rPr lang="en-US" sz="1600" b="1" kern="1200" dirty="0">
                <a:solidFill>
                  <a:srgbClr val="0000DE"/>
                </a:solidFill>
                <a:latin typeface="Calibri" panose="020F0502020204030204" pitchFamily="34" charset="0"/>
                <a:ea typeface="+mn-ea"/>
                <a:cs typeface="Calibri" panose="020F0502020204030204" pitchFamily="34" charset="0"/>
              </a:rPr>
              <a:t> el ' ||</a:t>
            </a:r>
            <a:r>
              <a:rPr lang="en-US" sz="1600" b="1" kern="1200" dirty="0" err="1">
                <a:solidFill>
                  <a:srgbClr val="C00000"/>
                </a:solidFill>
                <a:latin typeface="Calibri" panose="020F0502020204030204" pitchFamily="34" charset="0"/>
                <a:ea typeface="+mn-ea"/>
                <a:cs typeface="Calibri" panose="020F0502020204030204" pitchFamily="34" charset="0"/>
              </a:rPr>
              <a:t>bloque_padre.v_fecha_cumple</a:t>
            </a:r>
            <a:r>
              <a:rPr lang="en-US" sz="16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0000DE"/>
                </a:solidFill>
                <a:latin typeface="Calibri" panose="020F0502020204030204" pitchFamily="34" charset="0"/>
                <a:ea typeface="+mn-ea"/>
                <a:cs typeface="Calibri" panose="020F0502020204030204" pitchFamily="34" charset="0"/>
              </a:rPr>
              <a:t>   END;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END;</a:t>
            </a:r>
            <a:endParaRPr lang="en-US" sz="1600"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lang="en-US" sz="800" b="1" kern="1200" dirty="0">
              <a:solidFill>
                <a:srgbClr val="C00000"/>
              </a:solidFill>
              <a:latin typeface="Calibri" panose="020F0502020204030204" pitchFamily="34" charset="0"/>
              <a:ea typeface="+mn-ea"/>
              <a:cs typeface="Calibri" panose="020F0502020204030204" pitchFamily="34" charset="0"/>
            </a:endParaRPr>
          </a:p>
        </p:txBody>
      </p:sp>
      <p:sp>
        <p:nvSpPr>
          <p:cNvPr id="12" name="Rectángulo redondeado 4">
            <a:extLst>
              <a:ext uri="{FF2B5EF4-FFF2-40B4-BE49-F238E27FC236}">
                <a16:creationId xmlns:a16="http://schemas.microsoft.com/office/drawing/2014/main" id="{12BAAA14-4124-43E3-B77C-D8F5FE5C59AE}"/>
              </a:ext>
            </a:extLst>
          </p:cNvPr>
          <p:cNvSpPr/>
          <p:nvPr/>
        </p:nvSpPr>
        <p:spPr>
          <a:xfrm>
            <a:off x="1063793" y="1144790"/>
            <a:ext cx="6948000" cy="90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MX" sz="1800" b="1" dirty="0">
                <a:solidFill>
                  <a:srgbClr val="FFFFFF"/>
                </a:solidFill>
                <a:latin typeface="Calibri" panose="020F0502020204030204" pitchFamily="34" charset="0"/>
                <a:cs typeface="Arial" pitchFamily="34" charset="0"/>
              </a:rPr>
              <a:t>Un calificador es un nombre que se le da a un bloque para la visibilidad de una variable con el mismo nombre en diferentes bloques</a:t>
            </a:r>
          </a:p>
        </p:txBody>
      </p:sp>
      <p:pic>
        <p:nvPicPr>
          <p:cNvPr id="5" name="Imagen 4" descr="Interfaz de usuario gráfica, Texto&#10;&#10;Descripción generada automáticamente">
            <a:extLst>
              <a:ext uri="{FF2B5EF4-FFF2-40B4-BE49-F238E27FC236}">
                <a16:creationId xmlns:a16="http://schemas.microsoft.com/office/drawing/2014/main" id="{7E8F073E-E60D-4E76-B564-B7D9EB05B019}"/>
              </a:ext>
            </a:extLst>
          </p:cNvPr>
          <p:cNvPicPr>
            <a:picLocks noChangeAspect="1"/>
          </p:cNvPicPr>
          <p:nvPr/>
        </p:nvPicPr>
        <p:blipFill>
          <a:blip r:embed="rId3"/>
          <a:stretch>
            <a:fillRect/>
          </a:stretch>
        </p:blipFill>
        <p:spPr>
          <a:xfrm>
            <a:off x="5684601" y="2770160"/>
            <a:ext cx="3146826" cy="1317679"/>
          </a:xfrm>
          <a:prstGeom prst="rect">
            <a:avLst/>
          </a:prstGeom>
        </p:spPr>
      </p:pic>
    </p:spTree>
    <p:extLst>
      <p:ext uri="{BB962C8B-B14F-4D97-AF65-F5344CB8AC3E}">
        <p14:creationId xmlns:p14="http://schemas.microsoft.com/office/powerpoint/2010/main" val="2306938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17</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explicó que son las Unidades Léxicas y sus características.</a:t>
            </a:r>
          </a:p>
          <a:p>
            <a:pPr marL="393700" indent="-342900" algn="just">
              <a:buFont typeface="Arial" panose="020B0604020202020204" pitchFamily="34" charset="0"/>
              <a:buChar char="•"/>
            </a:pPr>
            <a:r>
              <a:rPr lang="es-CL" sz="2200" dirty="0"/>
              <a:t>Se explicó el uso de Operadores PL/SQL.</a:t>
            </a:r>
          </a:p>
          <a:p>
            <a:pPr marL="393700" indent="-342900" algn="just">
              <a:buFont typeface="Arial" panose="020B0604020202020204" pitchFamily="34" charset="0"/>
              <a:buChar char="•"/>
            </a:pPr>
            <a:r>
              <a:rPr lang="es-CL" sz="2200" dirty="0"/>
              <a:t>Se explicó cómo crear bloques PL/SQL anidados.</a:t>
            </a:r>
          </a:p>
          <a:p>
            <a:pPr marL="393700" indent="-342900" algn="just">
              <a:buFont typeface="Arial" panose="020B0604020202020204" pitchFamily="34" charset="0"/>
              <a:buChar char="•"/>
            </a:pPr>
            <a:r>
              <a:rPr lang="es-CL" sz="2200" dirty="0"/>
              <a:t>Se explicó qué es el </a:t>
            </a:r>
            <a:r>
              <a:rPr lang="es-MX" sz="2200" dirty="0"/>
              <a:t>Ámbito y Visibilidad de la Variable.</a:t>
            </a:r>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1932867688"/>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1</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Simples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administrar los objetos de la misma de acuerdo a requerimientos de usuario y buenas prácticas de la industria.</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Qué son las Unidades Léxicas y sus características.</a:t>
            </a:r>
          </a:p>
          <a:p>
            <a:pPr marL="393700" indent="-342900" algn="just">
              <a:buFont typeface="Arial" panose="020B0604020202020204" pitchFamily="34" charset="0"/>
              <a:buChar char="•"/>
            </a:pPr>
            <a:r>
              <a:rPr lang="es-CL" sz="2200" dirty="0"/>
              <a:t>Cómo usar de Operadores PL/SQL.</a:t>
            </a:r>
          </a:p>
          <a:p>
            <a:pPr marL="393700" indent="-342900" algn="just">
              <a:buFont typeface="Arial" panose="020B0604020202020204" pitchFamily="34" charset="0"/>
              <a:buChar char="•"/>
            </a:pPr>
            <a:r>
              <a:rPr lang="es-CL" sz="2200" dirty="0"/>
              <a:t>Cómo crear bloques PL/SQL anidados.</a:t>
            </a:r>
          </a:p>
          <a:p>
            <a:pPr marL="393700" indent="-342900" algn="just">
              <a:buFont typeface="Arial" panose="020B0604020202020204" pitchFamily="34" charset="0"/>
              <a:buChar char="•"/>
            </a:pPr>
            <a:r>
              <a:rPr lang="es-CL" sz="2200" dirty="0"/>
              <a:t>Qué es el </a:t>
            </a:r>
            <a:r>
              <a:rPr lang="es-MX" sz="2200" dirty="0"/>
              <a:t>Ámbito y Visibilidad de la Variable.</a:t>
            </a:r>
            <a:endParaRPr lang="es-CL" sz="2200" dirty="0"/>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Unidades Léxicas en un Bloque PL/SQL</a:t>
            </a:r>
            <a:endParaRPr sz="4800" b="1" dirty="0"/>
          </a:p>
        </p:txBody>
      </p:sp>
      <p:pic>
        <p:nvPicPr>
          <p:cNvPr id="4" name="Imagen 3">
            <a:extLst>
              <a:ext uri="{FF2B5EF4-FFF2-40B4-BE49-F238E27FC236}">
                <a16:creationId xmlns:a16="http://schemas.microsoft.com/office/drawing/2014/main" id="{BFECC9B9-B2E8-4101-A728-B48AE422ED05}"/>
              </a:ext>
            </a:extLst>
          </p:cNvPr>
          <p:cNvPicPr>
            <a:picLocks noChangeAspect="1"/>
          </p:cNvPicPr>
          <p:nvPr/>
        </p:nvPicPr>
        <p:blipFill>
          <a:blip r:embed="rId3"/>
          <a:stretch>
            <a:fillRect/>
          </a:stretch>
        </p:blipFill>
        <p:spPr>
          <a:xfrm>
            <a:off x="1686546" y="6095224"/>
            <a:ext cx="5870957" cy="426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Identificadores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Unidades Léxicas en un Bloque PL/SQL</a:t>
            </a:r>
          </a:p>
        </p:txBody>
      </p:sp>
      <p:sp>
        <p:nvSpPr>
          <p:cNvPr id="8" name="Rectángulo redondeado 4">
            <a:extLst>
              <a:ext uri="{FF2B5EF4-FFF2-40B4-BE49-F238E27FC236}">
                <a16:creationId xmlns:a16="http://schemas.microsoft.com/office/drawing/2014/main" id="{5B5CBAFF-C097-4639-BF15-4BF242980531}"/>
              </a:ext>
            </a:extLst>
          </p:cNvPr>
          <p:cNvSpPr/>
          <p:nvPr/>
        </p:nvSpPr>
        <p:spPr>
          <a:xfrm>
            <a:off x="867855" y="1438706"/>
            <a:ext cx="2088000" cy="180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CL" sz="1800" b="1" dirty="0">
                <a:solidFill>
                  <a:srgbClr val="FFFFFF"/>
                </a:solidFill>
                <a:latin typeface="Calibri" panose="020F0502020204030204" pitchFamily="34" charset="0"/>
                <a:cs typeface="Arial" pitchFamily="34" charset="0"/>
              </a:rPr>
              <a:t>Son componentes básicos de cualquier bloque PL/SQL</a:t>
            </a:r>
            <a:endParaRPr lang="es-MX" sz="1800" b="1" dirty="0">
              <a:solidFill>
                <a:srgbClr val="FFFFFF"/>
              </a:solidFill>
              <a:latin typeface="Calibri" panose="020F0502020204030204" pitchFamily="34" charset="0"/>
            </a:endParaRPr>
          </a:p>
        </p:txBody>
      </p:sp>
      <p:sp>
        <p:nvSpPr>
          <p:cNvPr id="9" name="Rectángulo redondeado 4">
            <a:extLst>
              <a:ext uri="{FF2B5EF4-FFF2-40B4-BE49-F238E27FC236}">
                <a16:creationId xmlns:a16="http://schemas.microsoft.com/office/drawing/2014/main" id="{5B5CBAFF-C097-4639-BF15-4BF242980531}"/>
              </a:ext>
            </a:extLst>
          </p:cNvPr>
          <p:cNvSpPr/>
          <p:nvPr/>
        </p:nvSpPr>
        <p:spPr>
          <a:xfrm>
            <a:off x="3558744" y="1438706"/>
            <a:ext cx="2088000" cy="180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Incluyen letras, números, tabulaciones, espacios, saltos de línea y símbolos</a:t>
            </a:r>
          </a:p>
        </p:txBody>
      </p:sp>
      <p:sp>
        <p:nvSpPr>
          <p:cNvPr id="13" name="Rectángulo redondeado 4">
            <a:extLst>
              <a:ext uri="{FF2B5EF4-FFF2-40B4-BE49-F238E27FC236}">
                <a16:creationId xmlns:a16="http://schemas.microsoft.com/office/drawing/2014/main" id="{5B5CBAFF-C097-4639-BF15-4BF242980531}"/>
              </a:ext>
            </a:extLst>
          </p:cNvPr>
          <p:cNvSpPr/>
          <p:nvPr/>
        </p:nvSpPr>
        <p:spPr>
          <a:xfrm>
            <a:off x="6167743" y="1438706"/>
            <a:ext cx="2088000" cy="1800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Pueden ser clasificados como identificadores,</a:t>
            </a:r>
          </a:p>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 delimitadores (símbolos), literales y comentarios</a:t>
            </a:r>
          </a:p>
        </p:txBody>
      </p:sp>
      <p:pic>
        <p:nvPicPr>
          <p:cNvPr id="4" name="Imagen 3"/>
          <p:cNvPicPr>
            <a:picLocks noChangeAspect="1"/>
          </p:cNvPicPr>
          <p:nvPr/>
        </p:nvPicPr>
        <p:blipFill>
          <a:blip r:embed="rId3"/>
          <a:stretch>
            <a:fillRect/>
          </a:stretch>
        </p:blipFill>
        <p:spPr>
          <a:xfrm>
            <a:off x="2541695" y="4084092"/>
            <a:ext cx="3987585" cy="2303061"/>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Unidades Léxicas en un Bloque PL/SQL</a:t>
            </a:r>
          </a:p>
        </p:txBody>
      </p:sp>
      <p:sp>
        <p:nvSpPr>
          <p:cNvPr id="10" name="Elipse 9">
            <a:extLst>
              <a:ext uri="{FF2B5EF4-FFF2-40B4-BE49-F238E27FC236}">
                <a16:creationId xmlns:a16="http://schemas.microsoft.com/office/drawing/2014/main" id="{DD3405FB-1487-445D-AB7A-070218F79061}"/>
              </a:ext>
            </a:extLst>
          </p:cNvPr>
          <p:cNvSpPr/>
          <p:nvPr/>
        </p:nvSpPr>
        <p:spPr>
          <a:xfrm>
            <a:off x="3366486" y="1405025"/>
            <a:ext cx="2016000" cy="1908000"/>
          </a:xfrm>
          <a:prstGeom prst="ellipse">
            <a:avLst/>
          </a:prstGeom>
          <a:solidFill>
            <a:srgbClr val="B94441"/>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Son símbolos que tienen una función especial en un bloque PL/SQL</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Delimitadores</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pic>
        <p:nvPicPr>
          <p:cNvPr id="4" name="Imagen 3">
            <a:extLst>
              <a:ext uri="{FF2B5EF4-FFF2-40B4-BE49-F238E27FC236}">
                <a16:creationId xmlns:a16="http://schemas.microsoft.com/office/drawing/2014/main" id="{8759CD80-E6D2-4168-B962-B42E6FE65EAD}"/>
              </a:ext>
            </a:extLst>
          </p:cNvPr>
          <p:cNvPicPr>
            <a:picLocks noChangeAspect="1"/>
          </p:cNvPicPr>
          <p:nvPr/>
        </p:nvPicPr>
        <p:blipFill>
          <a:blip r:embed="rId3"/>
          <a:stretch>
            <a:fillRect/>
          </a:stretch>
        </p:blipFill>
        <p:spPr>
          <a:xfrm>
            <a:off x="64394" y="3329812"/>
            <a:ext cx="9003327" cy="3251068"/>
          </a:xfrm>
          <a:prstGeom prst="rect">
            <a:avLst/>
          </a:prstGeom>
        </p:spPr>
      </p:pic>
    </p:spTree>
    <p:extLst>
      <p:ext uri="{BB962C8B-B14F-4D97-AF65-F5344CB8AC3E}">
        <p14:creationId xmlns:p14="http://schemas.microsoft.com/office/powerpoint/2010/main" val="61845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Unidades Léxicas en un Bloque PL/SQL</a:t>
            </a:r>
          </a:p>
        </p:txBody>
      </p:sp>
      <p:sp>
        <p:nvSpPr>
          <p:cNvPr id="10" name="Elipse 9">
            <a:extLst>
              <a:ext uri="{FF2B5EF4-FFF2-40B4-BE49-F238E27FC236}">
                <a16:creationId xmlns:a16="http://schemas.microsoft.com/office/drawing/2014/main" id="{DD3405FB-1487-445D-AB7A-070218F79061}"/>
              </a:ext>
            </a:extLst>
          </p:cNvPr>
          <p:cNvSpPr/>
          <p:nvPr/>
        </p:nvSpPr>
        <p:spPr>
          <a:xfrm>
            <a:off x="3552801" y="1485445"/>
            <a:ext cx="2016000" cy="1908000"/>
          </a:xfrm>
          <a:prstGeom prst="ellipse">
            <a:avLst/>
          </a:prstGeom>
          <a:solidFill>
            <a:srgbClr val="D96709"/>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Un literal es un valor explícito de tipo numérico, </a:t>
            </a:r>
            <a:r>
              <a:rPr lang="es-CL" sz="1600" b="1" kern="1200" dirty="0" err="1">
                <a:solidFill>
                  <a:srgbClr val="FFFFFF"/>
                </a:solidFill>
                <a:latin typeface="Calibri"/>
                <a:cs typeface="Arial" panose="020B0604020202020204" pitchFamily="34" charset="0"/>
              </a:rPr>
              <a:t>caracter</a:t>
            </a:r>
            <a:r>
              <a:rPr lang="es-CL" sz="1600" b="1" kern="1200" dirty="0">
                <a:solidFill>
                  <a:srgbClr val="FFFFFF"/>
                </a:solidFill>
                <a:latin typeface="Calibri"/>
                <a:cs typeface="Arial" panose="020B0604020202020204" pitchFamily="34" charset="0"/>
              </a:rPr>
              <a:t>, fecha o booleano</a:t>
            </a:r>
          </a:p>
        </p:txBody>
      </p:sp>
      <p:sp>
        <p:nvSpPr>
          <p:cNvPr id="11" name="Elipse 10">
            <a:extLst>
              <a:ext uri="{FF2B5EF4-FFF2-40B4-BE49-F238E27FC236}">
                <a16:creationId xmlns:a16="http://schemas.microsoft.com/office/drawing/2014/main" id="{AF15E96E-89CB-40A2-A626-05F6BF65B014}"/>
              </a:ext>
            </a:extLst>
          </p:cNvPr>
          <p:cNvSpPr/>
          <p:nvPr/>
        </p:nvSpPr>
        <p:spPr>
          <a:xfrm>
            <a:off x="5848395" y="1485445"/>
            <a:ext cx="2016000" cy="1908000"/>
          </a:xfrm>
          <a:prstGeom prst="ellipse">
            <a:avLst/>
          </a:prstGeom>
          <a:solidFill>
            <a:srgbClr val="B94441"/>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Los literales de caracteres y fechas deben ir entre comillas simples</a:t>
            </a:r>
          </a:p>
        </p:txBody>
      </p:sp>
      <p:sp>
        <p:nvSpPr>
          <p:cNvPr id="12" name="Elipse 11">
            <a:extLst>
              <a:ext uri="{FF2B5EF4-FFF2-40B4-BE49-F238E27FC236}">
                <a16:creationId xmlns:a16="http://schemas.microsoft.com/office/drawing/2014/main" id="{AF15E96E-89CB-40A2-A626-05F6BF65B014}"/>
              </a:ext>
            </a:extLst>
          </p:cNvPr>
          <p:cNvSpPr/>
          <p:nvPr/>
        </p:nvSpPr>
        <p:spPr>
          <a:xfrm>
            <a:off x="1172534" y="1485445"/>
            <a:ext cx="2016000" cy="1908000"/>
          </a:xfrm>
          <a:prstGeom prst="ellipse">
            <a:avLst/>
          </a:prstGeom>
          <a:solidFill>
            <a:srgbClr val="7D983A"/>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a:defRPr/>
            </a:pPr>
            <a:r>
              <a:rPr lang="es-CL" sz="1600" b="1" dirty="0">
                <a:solidFill>
                  <a:srgbClr val="FFFFFF"/>
                </a:solidFill>
                <a:latin typeface="Calibri" panose="020F0502020204030204" pitchFamily="34" charset="0"/>
                <a:cs typeface="Arial" pitchFamily="34" charset="0"/>
              </a:rPr>
              <a:t>Un literal es cualquier valor textual que se asignado a una variable</a:t>
            </a:r>
            <a:endParaRPr lang="es-MX" sz="1600" b="1" dirty="0">
              <a:solidFill>
                <a:srgbClr val="FFFFFF"/>
              </a:solidFill>
              <a:latin typeface="Calibri" panose="020F0502020204030204" pitchFamily="34" charset="0"/>
            </a:endParaRPr>
          </a:p>
        </p:txBody>
      </p:sp>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Literales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76321" y="3795579"/>
            <a:ext cx="6270891" cy="292387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latin typeface="Calibri" panose="020F0502020204030204" pitchFamily="34" charset="0"/>
              </a:rPr>
              <a:t>  </a:t>
            </a:r>
            <a:r>
              <a:rPr lang="en-US" sz="1600" b="1" dirty="0" err="1">
                <a:solidFill>
                  <a:srgbClr val="C00000"/>
                </a:solidFill>
                <a:latin typeface="Calibri" panose="020F0502020204030204" pitchFamily="34" charset="0"/>
              </a:rPr>
              <a:t>v_comm</a:t>
            </a:r>
            <a:r>
              <a:rPr lang="en-US" sz="1600" b="1" dirty="0">
                <a:solidFill>
                  <a:srgbClr val="C00000"/>
                </a:solidFill>
                <a:latin typeface="Calibri" panose="020F0502020204030204" pitchFamily="34" charset="0"/>
              </a:rPr>
              <a:t>  	NUMBER(3) :=50</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err="1">
                <a:solidFill>
                  <a:srgbClr val="0000DE"/>
                </a:solidFill>
                <a:latin typeface="Calibri" panose="020F0502020204030204" pitchFamily="34" charset="0"/>
              </a:rPr>
              <a:t>v_fecha</a:t>
            </a:r>
            <a:r>
              <a:rPr lang="en-US" sz="1600" b="1" dirty="0">
                <a:solidFill>
                  <a:srgbClr val="0000DE"/>
                </a:solidFill>
                <a:latin typeface="Calibri" panose="020F0502020204030204" pitchFamily="34" charset="0"/>
              </a:rPr>
              <a:t>	DATE</a:t>
            </a:r>
            <a:r>
              <a:rPr lang="en-US" sz="1600" b="1" dirty="0">
                <a:latin typeface="Calibri" panose="020F0502020204030204" pitchFamily="34" charset="0"/>
              </a:rPr>
              <a:t>; </a:t>
            </a:r>
          </a:p>
          <a:p>
            <a:pPr>
              <a:defRPr/>
            </a:pPr>
            <a:r>
              <a:rPr lang="en-US" sz="1600" b="1" dirty="0">
                <a:latin typeface="Calibri" panose="020F0502020204030204" pitchFamily="34" charset="0"/>
              </a:rPr>
              <a:t>  </a:t>
            </a:r>
            <a:r>
              <a:rPr lang="en-US" sz="1600" b="1" dirty="0" err="1">
                <a:solidFill>
                  <a:srgbClr val="800080"/>
                </a:solidFill>
                <a:latin typeface="Calibri" panose="020F0502020204030204" pitchFamily="34" charset="0"/>
              </a:rPr>
              <a:t>v_flag</a:t>
            </a:r>
            <a:r>
              <a:rPr lang="en-US" sz="1600" b="1" dirty="0">
                <a:solidFill>
                  <a:srgbClr val="800080"/>
                </a:solidFill>
                <a:latin typeface="Calibri" panose="020F0502020204030204" pitchFamily="34" charset="0"/>
              </a:rPr>
              <a:t>      BOOLEAN</a:t>
            </a:r>
            <a:r>
              <a:rPr lang="en-US" sz="1600" b="1" dirty="0">
                <a:latin typeface="Calibri" panose="020F0502020204030204" pitchFamily="34" charset="0"/>
              </a:rPr>
              <a:t>;</a:t>
            </a:r>
          </a:p>
          <a:p>
            <a:pPr>
              <a:defRPr/>
            </a:pPr>
            <a:r>
              <a:rPr lang="en-US" sz="1600" b="1" dirty="0">
                <a:solidFill>
                  <a:srgbClr val="008000"/>
                </a:solidFill>
                <a:latin typeface="Calibri" panose="020F0502020204030204" pitchFamily="34" charset="0"/>
              </a:rPr>
              <a:t>  </a:t>
            </a:r>
            <a:r>
              <a:rPr lang="en-US" sz="1600" b="1" dirty="0" err="1">
                <a:solidFill>
                  <a:srgbClr val="008000"/>
                </a:solidFill>
                <a:latin typeface="Calibri" panose="020F0502020204030204" pitchFamily="34" charset="0"/>
              </a:rPr>
              <a:t>v_nombre</a:t>
            </a:r>
            <a:r>
              <a:rPr lang="en-US" sz="1600" b="1" dirty="0">
                <a:solidFill>
                  <a:srgbClr val="008000"/>
                </a:solidFill>
                <a:latin typeface="Calibri" panose="020F0502020204030204" pitchFamily="34" charset="0"/>
              </a:rPr>
              <a:t> VARCHAR2(30) := 'MARÍA'</a:t>
            </a:r>
            <a:r>
              <a:rPr lang="en-US" sz="1600" b="1" dirty="0">
                <a:latin typeface="Calibri" panose="020F0502020204030204" pitchFamily="34" charset="0"/>
              </a:rPr>
              <a:t>;</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err="1">
                <a:solidFill>
                  <a:srgbClr val="0000DE"/>
                </a:solidFill>
                <a:latin typeface="Calibri" panose="020F0502020204030204" pitchFamily="34" charset="0"/>
              </a:rPr>
              <a:t>v_fecha</a:t>
            </a:r>
            <a:r>
              <a:rPr lang="en-US" sz="1600" b="1" dirty="0">
                <a:solidFill>
                  <a:srgbClr val="0000DE"/>
                </a:solidFill>
                <a:latin typeface="Calibri" panose="020F0502020204030204" pitchFamily="34" charset="0"/>
              </a:rPr>
              <a:t> := '01/05/2020'</a:t>
            </a:r>
            <a:r>
              <a:rPr lang="en-US" sz="1600" b="1" dirty="0">
                <a:latin typeface="Calibri" panose="020F0502020204030204" pitchFamily="34" charset="0"/>
              </a:rPr>
              <a:t>;</a:t>
            </a:r>
          </a:p>
          <a:p>
            <a:pPr>
              <a:defRPr/>
            </a:pPr>
            <a:r>
              <a:rPr lang="en-US" sz="1600" b="1" dirty="0">
                <a:latin typeface="Calibri" panose="020F0502020204030204" pitchFamily="34" charset="0"/>
              </a:rPr>
              <a:t>   IF </a:t>
            </a:r>
            <a:r>
              <a:rPr lang="en-US" sz="1600" b="1" dirty="0" err="1">
                <a:latin typeface="Calibri" panose="020F0502020204030204" pitchFamily="34" charset="0"/>
              </a:rPr>
              <a:t>v_comm</a:t>
            </a:r>
            <a:r>
              <a:rPr lang="en-US" sz="1600" b="1" dirty="0">
                <a:latin typeface="Calibri" panose="020F0502020204030204" pitchFamily="34" charset="0"/>
              </a:rPr>
              <a:t> = 0 THEN</a:t>
            </a:r>
          </a:p>
          <a:p>
            <a:pPr>
              <a:defRPr/>
            </a:pPr>
            <a:r>
              <a:rPr lang="en-US" sz="1600" b="1" dirty="0">
                <a:latin typeface="Calibri" panose="020F0502020204030204" pitchFamily="34" charset="0"/>
              </a:rPr>
              <a:t>       </a:t>
            </a:r>
            <a:r>
              <a:rPr lang="en-US" sz="1600" b="1" dirty="0" err="1">
                <a:solidFill>
                  <a:srgbClr val="800080"/>
                </a:solidFill>
                <a:latin typeface="Calibri" panose="020F0502020204030204" pitchFamily="34" charset="0"/>
              </a:rPr>
              <a:t>v_flag</a:t>
            </a:r>
            <a:r>
              <a:rPr lang="en-US" sz="1600" b="1" dirty="0">
                <a:solidFill>
                  <a:srgbClr val="800080"/>
                </a:solidFill>
                <a:latin typeface="Calibri" panose="020F0502020204030204" pitchFamily="34" charset="0"/>
              </a:rPr>
              <a:t> := TRUE</a:t>
            </a:r>
            <a:r>
              <a:rPr lang="en-US" sz="1600" b="1" dirty="0">
                <a:latin typeface="Calibri" panose="020F0502020204030204" pitchFamily="34" charset="0"/>
              </a:rPr>
              <a:t>;</a:t>
            </a:r>
          </a:p>
          <a:p>
            <a:pPr>
              <a:defRPr/>
            </a:pPr>
            <a:r>
              <a:rPr lang="en-US" sz="1600" b="1" dirty="0">
                <a:latin typeface="Calibri" panose="020F0502020204030204" pitchFamily="34" charset="0"/>
              </a:rPr>
              <a:t>  END IF;</a:t>
            </a:r>
          </a:p>
          <a:p>
            <a:pPr>
              <a:defRPr/>
            </a:pPr>
            <a:r>
              <a:rPr lang="en-US" sz="1600" b="1" dirty="0">
                <a:latin typeface="Calibri" panose="020F0502020204030204" pitchFamily="34" charset="0"/>
              </a:rPr>
              <a:t>END;</a:t>
            </a:r>
            <a:endParaRPr lang="en-US" sz="800" b="1" dirty="0">
              <a:latin typeface="Calibri" panose="020F0502020204030204" pitchFamily="34" charset="0"/>
            </a:endParaRPr>
          </a:p>
        </p:txBody>
      </p:sp>
    </p:spTree>
    <p:extLst>
      <p:ext uri="{BB962C8B-B14F-4D97-AF65-F5344CB8AC3E}">
        <p14:creationId xmlns:p14="http://schemas.microsoft.com/office/powerpoint/2010/main" val="229333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Comentario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Unidades Léxicas en un Bloque PL/SQL</a:t>
            </a:r>
          </a:p>
        </p:txBody>
      </p:sp>
      <p:sp>
        <p:nvSpPr>
          <p:cNvPr id="10" name="Elipse 9">
            <a:extLst>
              <a:ext uri="{FF2B5EF4-FFF2-40B4-BE49-F238E27FC236}">
                <a16:creationId xmlns:a16="http://schemas.microsoft.com/office/drawing/2014/main" id="{DD3405FB-1487-445D-AB7A-070218F79061}"/>
              </a:ext>
            </a:extLst>
          </p:cNvPr>
          <p:cNvSpPr/>
          <p:nvPr/>
        </p:nvSpPr>
        <p:spPr>
          <a:xfrm>
            <a:off x="3566449" y="1546405"/>
            <a:ext cx="2016000" cy="1908000"/>
          </a:xfrm>
          <a:prstGeom prst="ellipse">
            <a:avLst/>
          </a:prstGeom>
          <a:solidFill>
            <a:srgbClr val="D96709"/>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Es una buena práctica de programación para documentar los programas</a:t>
            </a:r>
          </a:p>
        </p:txBody>
      </p:sp>
      <p:sp>
        <p:nvSpPr>
          <p:cNvPr id="11" name="Elipse 10">
            <a:extLst>
              <a:ext uri="{FF2B5EF4-FFF2-40B4-BE49-F238E27FC236}">
                <a16:creationId xmlns:a16="http://schemas.microsoft.com/office/drawing/2014/main" id="{AF15E96E-89CB-40A2-A626-05F6BF65B014}"/>
              </a:ext>
            </a:extLst>
          </p:cNvPr>
          <p:cNvSpPr/>
          <p:nvPr/>
        </p:nvSpPr>
        <p:spPr>
          <a:xfrm>
            <a:off x="5943931" y="1546405"/>
            <a:ext cx="2016000" cy="1908000"/>
          </a:xfrm>
          <a:prstGeom prst="ellipse">
            <a:avLst/>
          </a:prstGeom>
          <a:solidFill>
            <a:srgbClr val="B94441"/>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Se pueden usar los símbolos – (para una línea) o /*  */ (múltiples líneas)</a:t>
            </a:r>
          </a:p>
        </p:txBody>
      </p:sp>
      <p:sp>
        <p:nvSpPr>
          <p:cNvPr id="12" name="Elipse 11">
            <a:extLst>
              <a:ext uri="{FF2B5EF4-FFF2-40B4-BE49-F238E27FC236}">
                <a16:creationId xmlns:a16="http://schemas.microsoft.com/office/drawing/2014/main" id="{AF15E96E-89CB-40A2-A626-05F6BF65B014}"/>
              </a:ext>
            </a:extLst>
          </p:cNvPr>
          <p:cNvSpPr/>
          <p:nvPr/>
        </p:nvSpPr>
        <p:spPr>
          <a:xfrm>
            <a:off x="1227129" y="1546405"/>
            <a:ext cx="2016000" cy="1908000"/>
          </a:xfrm>
          <a:prstGeom prst="ellipse">
            <a:avLst/>
          </a:prstGeom>
          <a:solidFill>
            <a:srgbClr val="7D983A"/>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a:defRPr/>
            </a:pPr>
            <a:r>
              <a:rPr lang="es-CL" sz="1600" b="1" dirty="0">
                <a:solidFill>
                  <a:srgbClr val="FFFFFF"/>
                </a:solidFill>
                <a:latin typeface="Calibri" panose="020F0502020204030204" pitchFamily="34" charset="0"/>
                <a:cs typeface="Arial" pitchFamily="34" charset="0"/>
              </a:rPr>
              <a:t>Es una texto que se incluye en el código que no es interpretado por el compilador </a:t>
            </a:r>
            <a:endParaRPr lang="es-MX" sz="1600" b="1" dirty="0">
              <a:solidFill>
                <a:srgbClr val="FFFFFF"/>
              </a:solidFill>
              <a:latin typeface="Calibri" panose="020F0502020204030204" pitchFamily="34" charset="0"/>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720373" y="3932739"/>
            <a:ext cx="7826417" cy="280076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latin typeface="Calibri" panose="020F0502020204030204" pitchFamily="34" charset="0"/>
              </a:rPr>
              <a:t>   </a:t>
            </a:r>
            <a:r>
              <a:rPr lang="en-US" sz="1600" b="1" dirty="0" err="1">
                <a:latin typeface="Calibri" panose="020F0502020204030204" pitchFamily="34" charset="0"/>
              </a:rPr>
              <a:t>v_sal_anual</a:t>
            </a:r>
            <a:r>
              <a:rPr lang="en-US" sz="1600" b="1" dirty="0">
                <a:latin typeface="Calibri" panose="020F0502020204030204" pitchFamily="34" charset="0"/>
              </a:rPr>
              <a:t>   NUMBER (9,2);</a:t>
            </a:r>
          </a:p>
          <a:p>
            <a:pPr>
              <a:defRPr/>
            </a:pPr>
            <a:r>
              <a:rPr lang="en-US" sz="1600" b="1" dirty="0">
                <a:latin typeface="Calibri" panose="020F0502020204030204" pitchFamily="34" charset="0"/>
              </a:rPr>
              <a:t>BEGIN    </a:t>
            </a:r>
            <a:r>
              <a:rPr lang="en-US" sz="1600" b="1" dirty="0">
                <a:solidFill>
                  <a:srgbClr val="008000"/>
                </a:solidFill>
                <a:latin typeface="Calibri" panose="020F0502020204030204" pitchFamily="34" charset="0"/>
              </a:rPr>
              <a:t>-- </a:t>
            </a:r>
            <a:r>
              <a:rPr lang="en-US" sz="1600" b="1" dirty="0" err="1">
                <a:solidFill>
                  <a:srgbClr val="008000"/>
                </a:solidFill>
                <a:latin typeface="Calibri" panose="020F0502020204030204" pitchFamily="34" charset="0"/>
              </a:rPr>
              <a:t>Comienzo</a:t>
            </a:r>
            <a:r>
              <a:rPr lang="en-US" sz="1600" b="1" dirty="0">
                <a:solidFill>
                  <a:srgbClr val="008000"/>
                </a:solidFill>
                <a:latin typeface="Calibri" panose="020F0502020204030204" pitchFamily="34" charset="0"/>
              </a:rPr>
              <a:t> de la </a:t>
            </a:r>
            <a:r>
              <a:rPr lang="en-US" sz="1600" b="1" dirty="0" err="1">
                <a:solidFill>
                  <a:srgbClr val="008000"/>
                </a:solidFill>
                <a:latin typeface="Calibri" panose="020F0502020204030204" pitchFamily="34" charset="0"/>
              </a:rPr>
              <a:t>sección</a:t>
            </a:r>
            <a:r>
              <a:rPr lang="en-US" sz="1600" b="1" dirty="0">
                <a:solidFill>
                  <a:srgbClr val="008000"/>
                </a:solidFill>
                <a:latin typeface="Calibri" panose="020F0502020204030204" pitchFamily="34" charset="0"/>
              </a:rPr>
              <a:t> </a:t>
            </a:r>
            <a:r>
              <a:rPr lang="en-US" sz="1600" b="1" dirty="0" err="1">
                <a:solidFill>
                  <a:srgbClr val="008000"/>
                </a:solidFill>
                <a:latin typeface="Calibri" panose="020F0502020204030204" pitchFamily="34" charset="0"/>
              </a:rPr>
              <a:t>ejecutable</a:t>
            </a:r>
            <a:br>
              <a:rPr lang="en-US" sz="1600" b="1" dirty="0">
                <a:latin typeface="Calibri" panose="020F0502020204030204" pitchFamily="34" charset="0"/>
              </a:rPr>
            </a:br>
            <a:r>
              <a:rPr lang="en-US" sz="1600" b="1" dirty="0">
                <a:solidFill>
                  <a:srgbClr val="C00000"/>
                </a:solidFill>
                <a:latin typeface="Calibri" panose="020F0502020204030204" pitchFamily="34" charset="0"/>
              </a:rPr>
              <a:t>/* La </a:t>
            </a:r>
            <a:r>
              <a:rPr lang="en-US" sz="1600" b="1" dirty="0" err="1">
                <a:solidFill>
                  <a:srgbClr val="C00000"/>
                </a:solidFill>
                <a:latin typeface="Calibri" panose="020F0502020204030204" pitchFamily="34" charset="0"/>
              </a:rPr>
              <a:t>siguiente</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sentencia</a:t>
            </a:r>
            <a:r>
              <a:rPr lang="en-US" sz="1600" b="1" dirty="0">
                <a:solidFill>
                  <a:srgbClr val="C00000"/>
                </a:solidFill>
                <a:latin typeface="Calibri" panose="020F0502020204030204" pitchFamily="34" charset="0"/>
              </a:rPr>
              <a:t> SQL </a:t>
            </a:r>
            <a:r>
              <a:rPr lang="en-US" sz="1600" b="1" dirty="0" err="1">
                <a:solidFill>
                  <a:srgbClr val="C00000"/>
                </a:solidFill>
                <a:latin typeface="Calibri" panose="020F0502020204030204" pitchFamily="34" charset="0"/>
              </a:rPr>
              <a:t>obtiene</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desde</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tabla</a:t>
            </a:r>
            <a:r>
              <a:rPr lang="en-US" sz="1600" b="1" dirty="0">
                <a:solidFill>
                  <a:srgbClr val="C00000"/>
                </a:solidFill>
                <a:latin typeface="Calibri" panose="020F0502020204030204" pitchFamily="34" charset="0"/>
              </a:rPr>
              <a:t> EMPLOYEES el </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anual</a:t>
            </a:r>
            <a:r>
              <a:rPr lang="en-US" sz="1600" b="1" dirty="0">
                <a:solidFill>
                  <a:srgbClr val="C00000"/>
                </a:solidFill>
                <a:latin typeface="Calibri" panose="020F0502020204030204" pitchFamily="34" charset="0"/>
              </a:rPr>
              <a:t> del </a:t>
            </a:r>
            <a:r>
              <a:rPr lang="en-US" sz="1600" b="1" dirty="0" err="1">
                <a:solidFill>
                  <a:srgbClr val="C00000"/>
                </a:solidFill>
                <a:latin typeface="Calibri" panose="020F0502020204030204" pitchFamily="34" charset="0"/>
              </a:rPr>
              <a:t>empleado</a:t>
            </a:r>
            <a:r>
              <a:rPr lang="en-US" sz="1600" b="1" dirty="0">
                <a:solidFill>
                  <a:srgbClr val="C00000"/>
                </a:solidFill>
                <a:latin typeface="Calibri" panose="020F0502020204030204" pitchFamily="34" charset="0"/>
              </a:rPr>
              <a:t> con </a:t>
            </a:r>
            <a:r>
              <a:rPr lang="en-US" sz="1600" b="1" dirty="0" err="1">
                <a:solidFill>
                  <a:srgbClr val="C00000"/>
                </a:solidFill>
                <a:latin typeface="Calibri" panose="020F0502020204030204" pitchFamily="34" charset="0"/>
              </a:rPr>
              <a:t>identificación</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igual</a:t>
            </a:r>
            <a:r>
              <a:rPr lang="en-US" sz="1600" b="1" dirty="0">
                <a:solidFill>
                  <a:srgbClr val="C00000"/>
                </a:solidFill>
                <a:latin typeface="Calibri" panose="020F0502020204030204" pitchFamily="34" charset="0"/>
              </a:rPr>
              <a:t> a 100 */</a:t>
            </a:r>
          </a:p>
          <a:p>
            <a:pPr>
              <a:defRPr/>
            </a:pPr>
            <a:r>
              <a:rPr lang="en-US" sz="1600" b="1" dirty="0">
                <a:latin typeface="Calibri" panose="020F0502020204030204" pitchFamily="34" charset="0"/>
              </a:rPr>
              <a:t>     SELECT  SUM(salary * 12)</a:t>
            </a:r>
          </a:p>
          <a:p>
            <a:pPr>
              <a:defRPr/>
            </a:pPr>
            <a:r>
              <a:rPr lang="en-US" sz="1600" b="1" dirty="0">
                <a:latin typeface="Calibri" panose="020F0502020204030204" pitchFamily="34" charset="0"/>
              </a:rPr>
              <a:t>          INTO </a:t>
            </a:r>
            <a:r>
              <a:rPr lang="en-US" sz="1600" b="1" dirty="0" err="1">
                <a:latin typeface="Calibri" panose="020F0502020204030204" pitchFamily="34" charset="0"/>
              </a:rPr>
              <a:t>v_sal_anual</a:t>
            </a:r>
            <a:endParaRPr lang="en-US" sz="1600" b="1" dirty="0">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latin typeface="Calibri" panose="020F0502020204030204" pitchFamily="34" charset="0"/>
              </a:rPr>
              <a:t>     DBMS_OUTPUT.PUT_LINE('</a:t>
            </a:r>
            <a:r>
              <a:rPr lang="en-US" sz="1600" b="1" dirty="0" err="1">
                <a:latin typeface="Calibri" panose="020F0502020204030204" pitchFamily="34" charset="0"/>
              </a:rPr>
              <a:t>Salario</a:t>
            </a:r>
            <a:r>
              <a:rPr lang="en-US" sz="1600" b="1" dirty="0">
                <a:latin typeface="Calibri" panose="020F0502020204030204" pitchFamily="34" charset="0"/>
              </a:rPr>
              <a:t> </a:t>
            </a:r>
            <a:r>
              <a:rPr lang="en-US" sz="1600" b="1" dirty="0" err="1">
                <a:latin typeface="Calibri" panose="020F0502020204030204" pitchFamily="34" charset="0"/>
              </a:rPr>
              <a:t>anual</a:t>
            </a:r>
            <a:r>
              <a:rPr lang="en-US" sz="1600" b="1" dirty="0">
                <a:latin typeface="Calibri" panose="020F0502020204030204" pitchFamily="34" charset="0"/>
              </a:rPr>
              <a:t> : ' ||  TO_CHAR(</a:t>
            </a:r>
            <a:r>
              <a:rPr lang="en-US" sz="1600" b="1" dirty="0" err="1">
                <a:latin typeface="Calibri" panose="020F0502020204030204" pitchFamily="34" charset="0"/>
              </a:rPr>
              <a:t>v_sal_anual</a:t>
            </a:r>
            <a:r>
              <a:rPr lang="en-US" sz="1600" b="1" dirty="0">
                <a:latin typeface="Calibri" panose="020F0502020204030204" pitchFamily="34" charset="0"/>
              </a:rPr>
              <a:t>, '$999,999,999'));</a:t>
            </a:r>
          </a:p>
          <a:p>
            <a:pPr>
              <a:defRPr/>
            </a:pPr>
            <a:r>
              <a:rPr lang="en-US" sz="1600" b="1" dirty="0">
                <a:latin typeface="Calibri" panose="020F0502020204030204" pitchFamily="34" charset="0"/>
              </a:rPr>
              <a:t>END;  </a:t>
            </a:r>
            <a:r>
              <a:rPr lang="en-US" sz="1600" b="1" dirty="0">
                <a:solidFill>
                  <a:srgbClr val="008000"/>
                </a:solidFill>
                <a:latin typeface="Calibri" panose="020F0502020204030204" pitchFamily="34" charset="0"/>
              </a:rPr>
              <a:t>-- Este </a:t>
            </a:r>
            <a:r>
              <a:rPr lang="en-US" sz="1600" b="1" dirty="0" err="1">
                <a:solidFill>
                  <a:srgbClr val="008000"/>
                </a:solidFill>
                <a:latin typeface="Calibri" panose="020F0502020204030204" pitchFamily="34" charset="0"/>
              </a:rPr>
              <a:t>es</a:t>
            </a:r>
            <a:r>
              <a:rPr lang="en-US" sz="1600" b="1" dirty="0">
                <a:solidFill>
                  <a:srgbClr val="008000"/>
                </a:solidFill>
                <a:latin typeface="Calibri" panose="020F0502020204030204" pitchFamily="34" charset="0"/>
              </a:rPr>
              <a:t> el fin del </a:t>
            </a:r>
            <a:r>
              <a:rPr lang="en-US" sz="1600" b="1" dirty="0" err="1">
                <a:solidFill>
                  <a:srgbClr val="008000"/>
                </a:solidFill>
                <a:latin typeface="Calibri" panose="020F0502020204030204" pitchFamily="34" charset="0"/>
              </a:rPr>
              <a:t>bloque</a:t>
            </a:r>
            <a:endParaRPr lang="en-US" sz="1600" b="1" dirty="0">
              <a:solidFill>
                <a:srgbClr val="008000"/>
              </a:solidFill>
              <a:latin typeface="Calibri" panose="020F0502020204030204" pitchFamily="34" charset="0"/>
            </a:endParaRPr>
          </a:p>
          <a:p>
            <a:pPr>
              <a:defRPr/>
            </a:pPr>
            <a:endParaRPr lang="en-US" sz="800" b="1" dirty="0">
              <a:latin typeface="Calibri" panose="020F0502020204030204" pitchFamily="34" charset="0"/>
            </a:endParaRPr>
          </a:p>
        </p:txBody>
      </p:sp>
    </p:spTree>
    <p:extLst>
      <p:ext uri="{BB962C8B-B14F-4D97-AF65-F5344CB8AC3E}">
        <p14:creationId xmlns:p14="http://schemas.microsoft.com/office/powerpoint/2010/main" val="28181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Operadores PL/SQL</a:t>
            </a:r>
          </a:p>
        </p:txBody>
      </p:sp>
      <p:sp>
        <p:nvSpPr>
          <p:cNvPr id="8" name="Rectángulo redondeado 4">
            <a:extLst>
              <a:ext uri="{FF2B5EF4-FFF2-40B4-BE49-F238E27FC236}">
                <a16:creationId xmlns:a16="http://schemas.microsoft.com/office/drawing/2014/main" id="{5B5CBAFF-C097-4639-BF15-4BF242980531}"/>
              </a:ext>
            </a:extLst>
          </p:cNvPr>
          <p:cNvSpPr/>
          <p:nvPr/>
        </p:nvSpPr>
        <p:spPr>
          <a:xfrm>
            <a:off x="2163255" y="1242759"/>
            <a:ext cx="2088000" cy="1800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CL" sz="1800" b="1" dirty="0">
                <a:solidFill>
                  <a:srgbClr val="FFFFFF"/>
                </a:solidFill>
                <a:latin typeface="Calibri" panose="020F0502020204030204" pitchFamily="34" charset="0"/>
                <a:cs typeface="Arial" pitchFamily="34" charset="0"/>
              </a:rPr>
              <a:t>Las operaciones dentro de una expresión se realizan en orden de acuerdo a su precedencia</a:t>
            </a:r>
          </a:p>
        </p:txBody>
      </p:sp>
      <p:sp>
        <p:nvSpPr>
          <p:cNvPr id="9" name="Rectángulo redondeado 4">
            <a:extLst>
              <a:ext uri="{FF2B5EF4-FFF2-40B4-BE49-F238E27FC236}">
                <a16:creationId xmlns:a16="http://schemas.microsoft.com/office/drawing/2014/main" id="{5B5CBAFF-C097-4639-BF15-4BF242980531}"/>
              </a:ext>
            </a:extLst>
          </p:cNvPr>
          <p:cNvSpPr/>
          <p:nvPr/>
        </p:nvSpPr>
        <p:spPr>
          <a:xfrm>
            <a:off x="4854144" y="1242759"/>
            <a:ext cx="2088000" cy="180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es-CL" sz="1800" b="1" dirty="0">
                <a:solidFill>
                  <a:srgbClr val="FFFFFF"/>
                </a:solidFill>
                <a:latin typeface="Calibri" panose="020F0502020204030204" pitchFamily="34" charset="0"/>
                <a:cs typeface="Arial" pitchFamily="34" charset="0"/>
              </a:rPr>
              <a:t>Le orden de precedencia de los operadores se puede cambiar utilizando paréntesis</a:t>
            </a:r>
          </a:p>
        </p:txBody>
      </p:sp>
      <p:pic>
        <p:nvPicPr>
          <p:cNvPr id="10" name="Imagen 9">
            <a:extLst>
              <a:ext uri="{FF2B5EF4-FFF2-40B4-BE49-F238E27FC236}">
                <a16:creationId xmlns:a16="http://schemas.microsoft.com/office/drawing/2014/main" id="{7E532141-E9EB-4312-80CC-94AB21B58C73}"/>
              </a:ext>
            </a:extLst>
          </p:cNvPr>
          <p:cNvPicPr>
            <a:picLocks noChangeAspect="1"/>
          </p:cNvPicPr>
          <p:nvPr/>
        </p:nvPicPr>
        <p:blipFill>
          <a:blip r:embed="rId3"/>
          <a:stretch>
            <a:fillRect/>
          </a:stretch>
        </p:blipFill>
        <p:spPr>
          <a:xfrm>
            <a:off x="77274" y="3577237"/>
            <a:ext cx="8950817" cy="2458075"/>
          </a:xfrm>
          <a:prstGeom prst="rect">
            <a:avLst/>
          </a:prstGeom>
        </p:spPr>
      </p:pic>
    </p:spTree>
    <p:extLst>
      <p:ext uri="{BB962C8B-B14F-4D97-AF65-F5344CB8AC3E}">
        <p14:creationId xmlns:p14="http://schemas.microsoft.com/office/powerpoint/2010/main" val="2027990946"/>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88082B-356A-4721-B5BC-8868D98EDC91}"/>
</file>

<file path=customXml/itemProps2.xml><?xml version="1.0" encoding="utf-8"?>
<ds:datastoreItem xmlns:ds="http://schemas.openxmlformats.org/officeDocument/2006/customXml" ds:itemID="{80F18496-D5CA-4163-A5B7-CD210D651F62}"/>
</file>

<file path=customXml/itemProps3.xml><?xml version="1.0" encoding="utf-8"?>
<ds:datastoreItem xmlns:ds="http://schemas.openxmlformats.org/officeDocument/2006/customXml" ds:itemID="{0F033D52-8EE0-4667-BEFD-4FE9A3E69A74}"/>
</file>

<file path=docProps/app.xml><?xml version="1.0" encoding="utf-8"?>
<Properties xmlns="http://schemas.openxmlformats.org/officeDocument/2006/extended-properties" xmlns:vt="http://schemas.openxmlformats.org/officeDocument/2006/docPropsVTypes">
  <TotalTime>15036</TotalTime>
  <Words>2522</Words>
  <Application>Microsoft Office PowerPoint</Application>
  <PresentationFormat>Presentación en pantalla (4:3)</PresentationFormat>
  <Paragraphs>262</Paragraphs>
  <Slides>17</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Roboto Mono</vt:lpstr>
      <vt:lpstr>Calibri</vt:lpstr>
      <vt:lpstr>Roboto Condensed</vt:lpstr>
      <vt:lpstr>Franklin Gothic</vt:lpstr>
      <vt:lpstr>Bebas Neue</vt:lpstr>
      <vt:lpstr>Tema de Office</vt:lpstr>
      <vt:lpstr>Unidades  Léxicas y Bloques PL/SQL Anidados</vt:lpstr>
      <vt:lpstr>Experiencia de Aprendizaje y Competencia Asociada</vt:lpstr>
      <vt:lpstr>Objetivos de la Clase</vt:lpstr>
      <vt:lpstr>Unidades Léxicas en un Bloque PL/SQL</vt:lpstr>
      <vt:lpstr>Unidades Léxicas en un Bloque PL/SQL</vt:lpstr>
      <vt:lpstr>Unidades Léxicas en un Bloque PL/SQL</vt:lpstr>
      <vt:lpstr>Unidades Léxicas en un Bloque PL/SQL</vt:lpstr>
      <vt:lpstr>Unidades Léxicas en un Bloque PL/SQL</vt:lpstr>
      <vt:lpstr>Operadores PL/SQL</vt:lpstr>
      <vt:lpstr>Operadores PL/SQL</vt:lpstr>
      <vt:lpstr>Bloques PL/SQL Anidados</vt:lpstr>
      <vt:lpstr>Anidar Bloques PL/SQL</vt:lpstr>
      <vt:lpstr>Anidar Bloques PL/SQL</vt:lpstr>
      <vt:lpstr>Anidar Bloques PL/SQL</vt:lpstr>
      <vt:lpstr>Ámbito y Visibilidad de la Variable </vt:lpstr>
      <vt:lpstr>Ámbito y Visibilidad de la Variable </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539</cp:revision>
  <dcterms:modified xsi:type="dcterms:W3CDTF">2021-01-24T14:36:51Z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